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25"/>
  </p:notesMasterIdLst>
  <p:sldIdLst>
    <p:sldId id="268" r:id="rId2"/>
    <p:sldId id="260" r:id="rId3"/>
    <p:sldId id="275" r:id="rId4"/>
    <p:sldId id="276" r:id="rId5"/>
    <p:sldId id="274" r:id="rId6"/>
    <p:sldId id="277" r:id="rId7"/>
    <p:sldId id="278" r:id="rId8"/>
    <p:sldId id="279" r:id="rId9"/>
    <p:sldId id="280" r:id="rId10"/>
    <p:sldId id="282" r:id="rId11"/>
    <p:sldId id="284" r:id="rId12"/>
    <p:sldId id="283" r:id="rId13"/>
    <p:sldId id="281" r:id="rId14"/>
    <p:sldId id="285" r:id="rId15"/>
    <p:sldId id="286" r:id="rId16"/>
    <p:sldId id="287" r:id="rId17"/>
    <p:sldId id="288" r:id="rId18"/>
    <p:sldId id="289" r:id="rId19"/>
    <p:sldId id="290" r:id="rId20"/>
    <p:sldId id="291" r:id="rId21"/>
    <p:sldId id="292" r:id="rId22"/>
    <p:sldId id="293" r:id="rId23"/>
    <p:sldId id="294" r:id="rId24"/>
  </p:sldIdLst>
  <p:sldSz cx="12192000" cy="6858000"/>
  <p:notesSz cx="6858000" cy="9144000"/>
  <p:embeddedFontLst>
    <p:embeddedFont>
      <p:font typeface="Roboto" charset="0"/>
      <p:regular r:id="rId26"/>
      <p:bold r:id="rId27"/>
      <p:italic r:id="rId28"/>
      <p:boldItalic r:id="rId29"/>
    </p:embeddedFont>
    <p:embeddedFont>
      <p:font typeface="Calibri" panose="020F0502020204030204" pitchFamily="34" charset="0"/>
      <p:regular r:id="rId30"/>
      <p:bold r:id="rId31"/>
      <p:italic r:id="rId32"/>
      <p:boldItalic r:id="rId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4" roundtripDataSignature="AMtx7mjH3VWHF0cyFdWqe91qhIG07vDZi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9" d="100"/>
          <a:sy n="69" d="100"/>
        </p:scale>
        <p:origin x="75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customschemas.google.com/relationships/presentationmetadata" Target="meta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29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707022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2" name="Google Shape;122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954496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676317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142453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529561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905857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2" name="Google Shape;122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16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9356982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920969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177611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204637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2" name="Google Shape;122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4354479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3136279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5868958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29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676261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2" name="Google Shape;122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573144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2" name="Google Shape;122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915958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2" name="Google Shape;122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712198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2" name="Google Shape;122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863915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8869448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85383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172034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2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22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22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22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vertical y texto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1"/>
          <p:cNvSpPr txBox="1">
            <a:spLocks noGrp="1"/>
          </p:cNvSpPr>
          <p:nvPr>
            <p:ph type="title"/>
          </p:nvPr>
        </p:nvSpPr>
        <p:spPr>
          <a:xfrm rot="5400000">
            <a:off x="7133431" y="1956596"/>
            <a:ext cx="5811839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31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4"/>
            <a:ext cx="5811839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31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31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31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23"/>
          <p:cNvSpPr txBox="1"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23"/>
          <p:cNvSpPr txBox="1"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23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23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23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 objetos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24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24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24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24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ció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5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25"/>
          <p:cNvSpPr txBox="1"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25"/>
          <p:cNvSpPr txBox="1">
            <a:spLocks noGrp="1"/>
          </p:cNvSpPr>
          <p:nvPr>
            <p:ph type="body" idx="2"/>
          </p:nvPr>
        </p:nvSpPr>
        <p:spPr>
          <a:xfrm>
            <a:off x="839789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25"/>
          <p:cNvSpPr txBox="1">
            <a:spLocks noGrp="1"/>
          </p:cNvSpPr>
          <p:nvPr>
            <p:ph type="body" idx="3"/>
          </p:nvPr>
        </p:nvSpPr>
        <p:spPr>
          <a:xfrm>
            <a:off x="6172201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25"/>
          <p:cNvSpPr txBox="1">
            <a:spLocks noGrp="1"/>
          </p:cNvSpPr>
          <p:nvPr>
            <p:ph type="body" idx="4"/>
          </p:nvPr>
        </p:nvSpPr>
        <p:spPr>
          <a:xfrm>
            <a:off x="6172201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25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25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5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el título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26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26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6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7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27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27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ido con título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8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28"/>
          <p:cNvSpPr txBox="1">
            <a:spLocks noGrp="1"/>
          </p:cNvSpPr>
          <p:nvPr>
            <p:ph type="body" idx="1"/>
          </p:nvPr>
        </p:nvSpPr>
        <p:spPr>
          <a:xfrm>
            <a:off x="5183188" y="987426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28"/>
          <p:cNvSpPr txBox="1">
            <a:spLocks noGrp="1"/>
          </p:cNvSpPr>
          <p:nvPr>
            <p:ph type="body" idx="2"/>
          </p:nvPr>
        </p:nvSpPr>
        <p:spPr>
          <a:xfrm>
            <a:off x="839788" y="2057401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28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8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28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con título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2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9"/>
          <p:cNvSpPr>
            <a:spLocks noGrp="1"/>
          </p:cNvSpPr>
          <p:nvPr>
            <p:ph type="pic" idx="2"/>
          </p:nvPr>
        </p:nvSpPr>
        <p:spPr>
          <a:xfrm>
            <a:off x="5183188" y="987426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Google Shape;68;p29"/>
          <p:cNvSpPr txBox="1">
            <a:spLocks noGrp="1"/>
          </p:cNvSpPr>
          <p:nvPr>
            <p:ph type="body" idx="1"/>
          </p:nvPr>
        </p:nvSpPr>
        <p:spPr>
          <a:xfrm>
            <a:off x="839788" y="2057401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29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9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29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texto vertical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30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5"/>
            <a:ext cx="4351339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30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30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30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20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20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20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CL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jpe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jpe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jpeg"/><Relationship Id="rId5" Type="http://schemas.openxmlformats.org/officeDocument/2006/relationships/image" Target="../media/image21.jpe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gif"/><Relationship Id="rId5" Type="http://schemas.openxmlformats.org/officeDocument/2006/relationships/image" Target="../media/image3.gif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jpeg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jpe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jpe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jpe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jpe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jpe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jpeg"/><Relationship Id="rId5" Type="http://schemas.openxmlformats.org/officeDocument/2006/relationships/image" Target="../media/image13.jpe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Google Shape;300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32259" y="250135"/>
            <a:ext cx="1521227" cy="1521227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14"/>
          <p:cNvSpPr txBox="1"/>
          <p:nvPr/>
        </p:nvSpPr>
        <p:spPr>
          <a:xfrm>
            <a:off x="7148947" y="2184030"/>
            <a:ext cx="4074678" cy="1938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6000" b="1" dirty="0" smtClean="0">
                <a:solidFill>
                  <a:srgbClr val="FF6C2B"/>
                </a:solidFill>
                <a:latin typeface="Roboto"/>
                <a:ea typeface="Roboto"/>
                <a:cs typeface="Roboto"/>
                <a:sym typeface="Roboto"/>
              </a:rPr>
              <a:t>Patrones</a:t>
            </a:r>
            <a:endParaRPr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6000" b="1" dirty="0" smtClean="0">
                <a:solidFill>
                  <a:srgbClr val="FF6C2B"/>
                </a:solidFill>
                <a:latin typeface="Roboto"/>
                <a:ea typeface="Roboto"/>
                <a:cs typeface="Roboto"/>
                <a:sym typeface="Roboto"/>
              </a:rPr>
              <a:t>De Diseño</a:t>
            </a:r>
            <a:endParaRPr dirty="0"/>
          </a:p>
        </p:txBody>
      </p:sp>
      <p:pic>
        <p:nvPicPr>
          <p:cNvPr id="302" name="Google Shape;302;p14"/>
          <p:cNvPicPr preferRelativeResize="0"/>
          <p:nvPr/>
        </p:nvPicPr>
        <p:blipFill rotWithShape="1">
          <a:blip r:embed="rId4">
            <a:alphaModFix/>
          </a:blip>
          <a:srcRect r="31245" b="28164"/>
          <a:stretch/>
        </p:blipFill>
        <p:spPr>
          <a:xfrm flipH="1">
            <a:off x="-1" y="423903"/>
            <a:ext cx="7465169" cy="6434097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CuadroTexto 1"/>
          <p:cNvSpPr txBox="1"/>
          <p:nvPr/>
        </p:nvSpPr>
        <p:spPr>
          <a:xfrm>
            <a:off x="9025314" y="5883109"/>
            <a:ext cx="3166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800" dirty="0" smtClean="0">
                <a:latin typeface="Roboto" charset="0"/>
                <a:ea typeface="Roboto" charset="0"/>
              </a:rPr>
              <a:t>Luis José Guerra Díaz</a:t>
            </a:r>
            <a:endParaRPr lang="es-CL" sz="1800" dirty="0">
              <a:latin typeface="Roboto" charset="0"/>
              <a:ea typeface="Roboto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12"/>
          <p:cNvSpPr txBox="1"/>
          <p:nvPr/>
        </p:nvSpPr>
        <p:spPr>
          <a:xfrm>
            <a:off x="338515" y="244548"/>
            <a:ext cx="6502552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200" dirty="0" smtClean="0">
                <a:solidFill>
                  <a:srgbClr val="FF6C2B"/>
                </a:solidFill>
                <a:latin typeface="Roboto"/>
                <a:ea typeface="Roboto"/>
                <a:cs typeface="Roboto"/>
                <a:sym typeface="Roboto"/>
              </a:rPr>
              <a:t>Distintos Patrones</a:t>
            </a:r>
            <a:endParaRPr sz="1351" dirty="0">
              <a:solidFill>
                <a:srgbClr val="FF6C2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67" name="Google Shape;267;p12"/>
          <p:cNvCxnSpPr/>
          <p:nvPr/>
        </p:nvCxnSpPr>
        <p:spPr>
          <a:xfrm>
            <a:off x="429553" y="543451"/>
            <a:ext cx="586448" cy="0"/>
          </a:xfrm>
          <a:prstGeom prst="straightConnector1">
            <a:avLst/>
          </a:prstGeom>
          <a:noFill/>
          <a:ln w="57150" cap="flat" cmpd="sng">
            <a:solidFill>
              <a:srgbClr val="FF6C2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68" name="Google Shape;268;p12"/>
          <p:cNvSpPr txBox="1"/>
          <p:nvPr/>
        </p:nvSpPr>
        <p:spPr>
          <a:xfrm>
            <a:off x="437967" y="993497"/>
            <a:ext cx="7249767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4000" b="1" dirty="0" err="1" smtClean="0">
                <a:solidFill>
                  <a:srgbClr val="FF6C2B"/>
                </a:solidFill>
                <a:latin typeface="Roboto"/>
                <a:ea typeface="Roboto"/>
                <a:cs typeface="Roboto"/>
                <a:sym typeface="Roboto"/>
              </a:rPr>
              <a:t>Singleton</a:t>
            </a:r>
            <a:endParaRPr sz="1351" dirty="0">
              <a:solidFill>
                <a:srgbClr val="FF6C2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69" name="Google Shape;269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32259" y="250135"/>
            <a:ext cx="1521227" cy="1521227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129;p5"/>
          <p:cNvSpPr txBox="1"/>
          <p:nvPr/>
        </p:nvSpPr>
        <p:spPr>
          <a:xfrm>
            <a:off x="437966" y="1969434"/>
            <a:ext cx="10036069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buClr>
                <a:srgbClr val="FF6C2B"/>
              </a:buClr>
              <a:buSzPts val="1200"/>
            </a:pPr>
            <a:r>
              <a:rPr lang="es-CL" sz="1200" dirty="0">
                <a:solidFill>
                  <a:srgbClr val="616163"/>
                </a:solidFill>
                <a:latin typeface="Roboto"/>
                <a:ea typeface="Roboto"/>
                <a:cs typeface="Roboto"/>
                <a:sym typeface="Roboto"/>
              </a:rPr>
              <a:t>Este patrón involucra una sola clase que es responsable de crear un objeto mientras se asegura de que solo se cree un solo objeto.</a:t>
            </a:r>
            <a:endParaRPr lang="es-CL" sz="1200" dirty="0" smtClean="0">
              <a:solidFill>
                <a:srgbClr val="61616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" name="AutoShape 2" descr="ᐈ Fábrica vector de stock, dibujos fabricas | descargar en ..."/>
          <p:cNvSpPr>
            <a:spLocks noChangeAspect="1" noChangeArrowheads="1"/>
          </p:cNvSpPr>
          <p:nvPr/>
        </p:nvSpPr>
        <p:spPr bwMode="auto">
          <a:xfrm>
            <a:off x="155575" y="26013"/>
            <a:ext cx="134325" cy="134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L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7358" y="2514484"/>
            <a:ext cx="4095750" cy="4124325"/>
          </a:xfrm>
          <a:prstGeom prst="rect">
            <a:avLst/>
          </a:prstGeom>
        </p:spPr>
      </p:pic>
      <p:pic>
        <p:nvPicPr>
          <p:cNvPr id="12290" name="Picture 2" descr="Singlet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001" y="4348045"/>
            <a:ext cx="2709485" cy="1693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30034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5"/>
          <p:cNvSpPr txBox="1"/>
          <p:nvPr/>
        </p:nvSpPr>
        <p:spPr>
          <a:xfrm>
            <a:off x="384561" y="244548"/>
            <a:ext cx="6438170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200" dirty="0" smtClean="0">
                <a:solidFill>
                  <a:srgbClr val="FF6C2B"/>
                </a:solidFill>
                <a:latin typeface="Roboto"/>
                <a:ea typeface="Roboto"/>
                <a:cs typeface="Roboto"/>
                <a:sym typeface="Roboto"/>
              </a:rPr>
              <a:t>Distintos Patrones</a:t>
            </a:r>
            <a:endParaRPr sz="1351" dirty="0">
              <a:solidFill>
                <a:srgbClr val="FF6C2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26" name="Google Shape;126;p5"/>
          <p:cNvCxnSpPr/>
          <p:nvPr/>
        </p:nvCxnSpPr>
        <p:spPr>
          <a:xfrm>
            <a:off x="429553" y="543451"/>
            <a:ext cx="586448" cy="0"/>
          </a:xfrm>
          <a:prstGeom prst="straightConnector1">
            <a:avLst/>
          </a:prstGeom>
          <a:noFill/>
          <a:ln w="57150" cap="flat" cmpd="sng">
            <a:solidFill>
              <a:srgbClr val="FF6C2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28" name="Google Shape;128;p5"/>
          <p:cNvSpPr txBox="1"/>
          <p:nvPr/>
        </p:nvSpPr>
        <p:spPr>
          <a:xfrm>
            <a:off x="429553" y="914833"/>
            <a:ext cx="6889956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 dirty="0" smtClean="0">
                <a:solidFill>
                  <a:srgbClr val="616163"/>
                </a:solidFill>
                <a:latin typeface="Roboto"/>
                <a:ea typeface="Roboto"/>
                <a:cs typeface="Roboto"/>
                <a:sym typeface="Roboto"/>
              </a:rPr>
              <a:t>Estructurales:</a:t>
            </a:r>
            <a:endParaRPr sz="18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9" name="Google Shape;129;p5"/>
          <p:cNvSpPr txBox="1"/>
          <p:nvPr/>
        </p:nvSpPr>
        <p:spPr>
          <a:xfrm>
            <a:off x="471130" y="1648465"/>
            <a:ext cx="5540000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891" lvl="0" indent="-342891">
              <a:buClr>
                <a:srgbClr val="FF6C2B"/>
              </a:buClr>
              <a:buSzPts val="1200"/>
              <a:buFont typeface="Calibri"/>
              <a:buAutoNum type="arabicPeriod"/>
            </a:pPr>
            <a:r>
              <a:rPr lang="es-CL" sz="1200" b="1" dirty="0" smtClean="0">
                <a:solidFill>
                  <a:srgbClr val="616163"/>
                </a:solidFill>
                <a:latin typeface="Roboto"/>
                <a:ea typeface="Roboto"/>
                <a:cs typeface="Roboto"/>
                <a:sym typeface="Roboto"/>
              </a:rPr>
              <a:t>FACADE</a:t>
            </a:r>
          </a:p>
          <a:p>
            <a:pPr marL="342891" lvl="0" indent="-342891">
              <a:buClr>
                <a:srgbClr val="FF6C2B"/>
              </a:buClr>
              <a:buSzPts val="1200"/>
              <a:buFont typeface="Calibri"/>
              <a:buAutoNum type="arabicPeriod"/>
            </a:pPr>
            <a:endParaRPr sz="1200" dirty="0" smtClean="0">
              <a:solidFill>
                <a:srgbClr val="61616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42891" lvl="0" indent="-342891">
              <a:buClr>
                <a:srgbClr val="FF6C2B"/>
              </a:buClr>
              <a:buSzPts val="1200"/>
              <a:buFont typeface="Calibri"/>
              <a:buAutoNum type="arabicPeriod"/>
            </a:pPr>
            <a:r>
              <a:rPr lang="es-CL" sz="1200" b="1" dirty="0" smtClean="0">
                <a:solidFill>
                  <a:srgbClr val="616163"/>
                </a:solidFill>
                <a:latin typeface="Roboto"/>
                <a:ea typeface="Roboto"/>
                <a:cs typeface="Roboto"/>
                <a:sym typeface="Roboto"/>
              </a:rPr>
              <a:t>DECORATOR</a:t>
            </a:r>
            <a:endParaRPr sz="12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0" name="Google Shape;130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32259" y="250135"/>
            <a:ext cx="1521227" cy="1521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5"/>
          <p:cNvPicPr preferRelativeResize="0"/>
          <p:nvPr/>
        </p:nvPicPr>
        <p:blipFill rotWithShape="1">
          <a:blip r:embed="rId4">
            <a:alphaModFix/>
          </a:blip>
          <a:srcRect r="36637" b="28164"/>
          <a:stretch/>
        </p:blipFill>
        <p:spPr>
          <a:xfrm>
            <a:off x="6980460" y="1931477"/>
            <a:ext cx="5211541" cy="49265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42" name="Picture 2" descr="▷ Manual Técnico de Estructuras Metálicas - Herreros Argentino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777" y="2923308"/>
            <a:ext cx="4283292" cy="2575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8671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12"/>
          <p:cNvSpPr txBox="1"/>
          <p:nvPr/>
        </p:nvSpPr>
        <p:spPr>
          <a:xfrm>
            <a:off x="338515" y="244548"/>
            <a:ext cx="6502552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200" dirty="0" smtClean="0">
                <a:solidFill>
                  <a:srgbClr val="FF6C2B"/>
                </a:solidFill>
                <a:latin typeface="Roboto"/>
                <a:ea typeface="Roboto"/>
                <a:cs typeface="Roboto"/>
                <a:sym typeface="Roboto"/>
              </a:rPr>
              <a:t>Distintos Patrones</a:t>
            </a:r>
            <a:endParaRPr sz="1351" dirty="0">
              <a:solidFill>
                <a:srgbClr val="FF6C2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67" name="Google Shape;267;p12"/>
          <p:cNvCxnSpPr/>
          <p:nvPr/>
        </p:nvCxnSpPr>
        <p:spPr>
          <a:xfrm>
            <a:off x="429553" y="543451"/>
            <a:ext cx="586448" cy="0"/>
          </a:xfrm>
          <a:prstGeom prst="straightConnector1">
            <a:avLst/>
          </a:prstGeom>
          <a:noFill/>
          <a:ln w="57150" cap="flat" cmpd="sng">
            <a:solidFill>
              <a:srgbClr val="FF6C2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68" name="Google Shape;268;p12"/>
          <p:cNvSpPr txBox="1"/>
          <p:nvPr/>
        </p:nvSpPr>
        <p:spPr>
          <a:xfrm>
            <a:off x="437967" y="993497"/>
            <a:ext cx="7249767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4000" b="1" dirty="0" err="1" smtClean="0">
                <a:solidFill>
                  <a:srgbClr val="FF6C2B"/>
                </a:solidFill>
                <a:latin typeface="Roboto"/>
                <a:ea typeface="Roboto"/>
                <a:cs typeface="Roboto"/>
                <a:sym typeface="Roboto"/>
              </a:rPr>
              <a:t>Facade</a:t>
            </a:r>
            <a:endParaRPr sz="1351" dirty="0">
              <a:solidFill>
                <a:srgbClr val="FF6C2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69" name="Google Shape;269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32259" y="250135"/>
            <a:ext cx="1521227" cy="1521227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129;p5"/>
          <p:cNvSpPr txBox="1"/>
          <p:nvPr/>
        </p:nvSpPr>
        <p:spPr>
          <a:xfrm>
            <a:off x="437966" y="1969434"/>
            <a:ext cx="10036069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buClr>
                <a:srgbClr val="FF6C2B"/>
              </a:buClr>
              <a:buSzPts val="1200"/>
            </a:pPr>
            <a:r>
              <a:rPr lang="es-CL" sz="1200" dirty="0">
                <a:solidFill>
                  <a:srgbClr val="616163"/>
                </a:solidFill>
                <a:latin typeface="Roboto"/>
                <a:ea typeface="Roboto"/>
                <a:cs typeface="Roboto"/>
                <a:sym typeface="Roboto"/>
              </a:rPr>
              <a:t>El patrón de fachada oculta las complejidades del sistema y proporciona una interfaz para el cliente mediante la cual el cliente puede acceder al sistema</a:t>
            </a:r>
            <a:endParaRPr lang="es-CL" sz="1200" dirty="0" smtClean="0">
              <a:solidFill>
                <a:srgbClr val="61616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" name="AutoShape 2" descr="ᐈ Fábrica vector de stock, dibujos fabricas | descargar en ..."/>
          <p:cNvSpPr>
            <a:spLocks noChangeAspect="1" noChangeArrowheads="1"/>
          </p:cNvSpPr>
          <p:nvPr/>
        </p:nvSpPr>
        <p:spPr bwMode="auto">
          <a:xfrm>
            <a:off x="155575" y="26013"/>
            <a:ext cx="134325" cy="134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L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2002" y="2629130"/>
            <a:ext cx="5705475" cy="3086100"/>
          </a:xfrm>
          <a:prstGeom prst="rect">
            <a:avLst/>
          </a:prstGeom>
        </p:spPr>
      </p:pic>
      <p:pic>
        <p:nvPicPr>
          <p:cNvPr id="11268" name="Picture 4" descr="Te gustaría una fachada con estilo rústico? | Arquitectura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553" y="4747613"/>
            <a:ext cx="3959225" cy="1667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4432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12"/>
          <p:cNvSpPr txBox="1"/>
          <p:nvPr/>
        </p:nvSpPr>
        <p:spPr>
          <a:xfrm>
            <a:off x="338515" y="244548"/>
            <a:ext cx="6502552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200" dirty="0" smtClean="0">
                <a:solidFill>
                  <a:srgbClr val="FF6C2B"/>
                </a:solidFill>
                <a:latin typeface="Roboto"/>
                <a:ea typeface="Roboto"/>
                <a:cs typeface="Roboto"/>
                <a:sym typeface="Roboto"/>
              </a:rPr>
              <a:t>Distintos Patrones</a:t>
            </a:r>
            <a:endParaRPr sz="1351" dirty="0">
              <a:solidFill>
                <a:srgbClr val="FF6C2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67" name="Google Shape;267;p12"/>
          <p:cNvCxnSpPr/>
          <p:nvPr/>
        </p:nvCxnSpPr>
        <p:spPr>
          <a:xfrm>
            <a:off x="429553" y="543451"/>
            <a:ext cx="586448" cy="0"/>
          </a:xfrm>
          <a:prstGeom prst="straightConnector1">
            <a:avLst/>
          </a:prstGeom>
          <a:noFill/>
          <a:ln w="57150" cap="flat" cmpd="sng">
            <a:solidFill>
              <a:srgbClr val="FF6C2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68" name="Google Shape;268;p12"/>
          <p:cNvSpPr txBox="1"/>
          <p:nvPr/>
        </p:nvSpPr>
        <p:spPr>
          <a:xfrm>
            <a:off x="437967" y="993497"/>
            <a:ext cx="7249767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4000" b="1" dirty="0" err="1" smtClean="0">
                <a:solidFill>
                  <a:srgbClr val="FF6C2B"/>
                </a:solidFill>
                <a:latin typeface="Roboto"/>
                <a:ea typeface="Roboto"/>
                <a:cs typeface="Roboto"/>
                <a:sym typeface="Roboto"/>
              </a:rPr>
              <a:t>Facade</a:t>
            </a:r>
            <a:r>
              <a:rPr lang="es-CL" sz="4000" b="1" dirty="0" smtClean="0">
                <a:solidFill>
                  <a:srgbClr val="FF6C2B"/>
                </a:solidFill>
                <a:latin typeface="Roboto"/>
                <a:ea typeface="Roboto"/>
                <a:cs typeface="Roboto"/>
                <a:sym typeface="Roboto"/>
              </a:rPr>
              <a:t> - </a:t>
            </a:r>
            <a:r>
              <a:rPr lang="es-CL" sz="4000" b="1" dirty="0" err="1" smtClean="0">
                <a:solidFill>
                  <a:srgbClr val="FF6C2B"/>
                </a:solidFill>
                <a:latin typeface="Roboto"/>
                <a:ea typeface="Roboto"/>
                <a:cs typeface="Roboto"/>
                <a:sym typeface="Roboto"/>
              </a:rPr>
              <a:t>Singleton</a:t>
            </a:r>
            <a:endParaRPr sz="1351" dirty="0">
              <a:solidFill>
                <a:srgbClr val="FF6C2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69" name="Google Shape;269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32259" y="250135"/>
            <a:ext cx="1521227" cy="1521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4" name="Picture 4" descr="Five tips for a successful Proof of Concept - Bizztracke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6232" y="1973076"/>
            <a:ext cx="7437388" cy="3305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140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12"/>
          <p:cNvSpPr txBox="1"/>
          <p:nvPr/>
        </p:nvSpPr>
        <p:spPr>
          <a:xfrm>
            <a:off x="338515" y="244548"/>
            <a:ext cx="6502552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200" dirty="0" smtClean="0">
                <a:solidFill>
                  <a:srgbClr val="FF6C2B"/>
                </a:solidFill>
                <a:latin typeface="Roboto"/>
                <a:ea typeface="Roboto"/>
                <a:cs typeface="Roboto"/>
                <a:sym typeface="Roboto"/>
              </a:rPr>
              <a:t>Distintos Patrones</a:t>
            </a:r>
            <a:endParaRPr sz="1351" dirty="0">
              <a:solidFill>
                <a:srgbClr val="FF6C2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67" name="Google Shape;267;p12"/>
          <p:cNvCxnSpPr/>
          <p:nvPr/>
        </p:nvCxnSpPr>
        <p:spPr>
          <a:xfrm>
            <a:off x="429553" y="543451"/>
            <a:ext cx="586448" cy="0"/>
          </a:xfrm>
          <a:prstGeom prst="straightConnector1">
            <a:avLst/>
          </a:prstGeom>
          <a:noFill/>
          <a:ln w="57150" cap="flat" cmpd="sng">
            <a:solidFill>
              <a:srgbClr val="FF6C2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68" name="Google Shape;268;p12"/>
          <p:cNvSpPr txBox="1"/>
          <p:nvPr/>
        </p:nvSpPr>
        <p:spPr>
          <a:xfrm>
            <a:off x="437967" y="993497"/>
            <a:ext cx="7249767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4000" b="1" dirty="0" err="1" smtClean="0">
                <a:solidFill>
                  <a:srgbClr val="FF6C2B"/>
                </a:solidFill>
                <a:latin typeface="Roboto"/>
                <a:ea typeface="Roboto"/>
                <a:cs typeface="Roboto"/>
                <a:sym typeface="Roboto"/>
              </a:rPr>
              <a:t>Decorator</a:t>
            </a:r>
            <a:endParaRPr sz="1351" dirty="0">
              <a:solidFill>
                <a:srgbClr val="FF6C2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69" name="Google Shape;269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32259" y="250135"/>
            <a:ext cx="1521227" cy="1521227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129;p5"/>
          <p:cNvSpPr txBox="1"/>
          <p:nvPr/>
        </p:nvSpPr>
        <p:spPr>
          <a:xfrm>
            <a:off x="437966" y="1969434"/>
            <a:ext cx="10036069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buClr>
                <a:srgbClr val="FF6C2B"/>
              </a:buClr>
              <a:buSzPts val="1200"/>
            </a:pPr>
            <a:r>
              <a:rPr lang="es-CL" sz="1200" dirty="0">
                <a:solidFill>
                  <a:srgbClr val="616163"/>
                </a:solidFill>
                <a:latin typeface="Roboto"/>
                <a:ea typeface="Roboto"/>
                <a:cs typeface="Roboto"/>
                <a:sym typeface="Roboto"/>
              </a:rPr>
              <a:t>El patrón de decorador permite al usuario agregar nueva funcionalidad a un objeto existente sin alterar su estructura.</a:t>
            </a:r>
            <a:endParaRPr lang="es-CL" sz="1200" dirty="0" smtClean="0">
              <a:solidFill>
                <a:srgbClr val="61616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" name="AutoShape 2" descr="ᐈ Fábrica vector de stock, dibujos fabricas | descargar en ..."/>
          <p:cNvSpPr>
            <a:spLocks noChangeAspect="1" noChangeArrowheads="1"/>
          </p:cNvSpPr>
          <p:nvPr/>
        </p:nvSpPr>
        <p:spPr bwMode="auto">
          <a:xfrm>
            <a:off x="155575" y="26013"/>
            <a:ext cx="134325" cy="134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L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4189" y="2614611"/>
            <a:ext cx="5829300" cy="3609975"/>
          </a:xfrm>
          <a:prstGeom prst="rect">
            <a:avLst/>
          </a:prstGeom>
        </p:spPr>
      </p:pic>
      <p:pic>
        <p:nvPicPr>
          <p:cNvPr id="13314" name="Picture 2" descr="7 ideas para decorar los muros de tu livi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553" y="3235893"/>
            <a:ext cx="2352098" cy="3265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4708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12"/>
          <p:cNvSpPr txBox="1"/>
          <p:nvPr/>
        </p:nvSpPr>
        <p:spPr>
          <a:xfrm>
            <a:off x="338515" y="244548"/>
            <a:ext cx="6502552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200" dirty="0" smtClean="0">
                <a:solidFill>
                  <a:srgbClr val="FF6C2B"/>
                </a:solidFill>
                <a:latin typeface="Roboto"/>
                <a:ea typeface="Roboto"/>
                <a:cs typeface="Roboto"/>
                <a:sym typeface="Roboto"/>
              </a:rPr>
              <a:t>Distintos Patrones</a:t>
            </a:r>
            <a:endParaRPr sz="1351" dirty="0">
              <a:solidFill>
                <a:srgbClr val="FF6C2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67" name="Google Shape;267;p12"/>
          <p:cNvCxnSpPr/>
          <p:nvPr/>
        </p:nvCxnSpPr>
        <p:spPr>
          <a:xfrm>
            <a:off x="429553" y="543451"/>
            <a:ext cx="586448" cy="0"/>
          </a:xfrm>
          <a:prstGeom prst="straightConnector1">
            <a:avLst/>
          </a:prstGeom>
          <a:noFill/>
          <a:ln w="57150" cap="flat" cmpd="sng">
            <a:solidFill>
              <a:srgbClr val="FF6C2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68" name="Google Shape;268;p12"/>
          <p:cNvSpPr txBox="1"/>
          <p:nvPr/>
        </p:nvSpPr>
        <p:spPr>
          <a:xfrm>
            <a:off x="437967" y="993497"/>
            <a:ext cx="7249767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4000" b="1" dirty="0" err="1" smtClean="0">
                <a:solidFill>
                  <a:srgbClr val="FF6C2B"/>
                </a:solidFill>
                <a:latin typeface="Roboto"/>
                <a:ea typeface="Roboto"/>
                <a:cs typeface="Roboto"/>
                <a:sym typeface="Roboto"/>
              </a:rPr>
              <a:t>Decorator</a:t>
            </a:r>
            <a:endParaRPr sz="1351" dirty="0">
              <a:solidFill>
                <a:srgbClr val="FF6C2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69" name="Google Shape;269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32259" y="250135"/>
            <a:ext cx="1521227" cy="1521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4" name="Picture 4" descr="Five tips for a successful Proof of Concept - Bizztracke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6232" y="1973076"/>
            <a:ext cx="7437388" cy="3305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8073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5"/>
          <p:cNvSpPr txBox="1"/>
          <p:nvPr/>
        </p:nvSpPr>
        <p:spPr>
          <a:xfrm>
            <a:off x="384561" y="244548"/>
            <a:ext cx="6438170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200" dirty="0" smtClean="0">
                <a:solidFill>
                  <a:srgbClr val="FF6C2B"/>
                </a:solidFill>
                <a:latin typeface="Roboto"/>
                <a:ea typeface="Roboto"/>
                <a:cs typeface="Roboto"/>
                <a:sym typeface="Roboto"/>
              </a:rPr>
              <a:t>Distintos Patrones</a:t>
            </a:r>
            <a:endParaRPr sz="1351" dirty="0">
              <a:solidFill>
                <a:srgbClr val="FF6C2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26" name="Google Shape;126;p5"/>
          <p:cNvCxnSpPr/>
          <p:nvPr/>
        </p:nvCxnSpPr>
        <p:spPr>
          <a:xfrm>
            <a:off x="429553" y="543451"/>
            <a:ext cx="586448" cy="0"/>
          </a:xfrm>
          <a:prstGeom prst="straightConnector1">
            <a:avLst/>
          </a:prstGeom>
          <a:noFill/>
          <a:ln w="57150" cap="flat" cmpd="sng">
            <a:solidFill>
              <a:srgbClr val="FF6C2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28" name="Google Shape;128;p5"/>
          <p:cNvSpPr txBox="1"/>
          <p:nvPr/>
        </p:nvSpPr>
        <p:spPr>
          <a:xfrm>
            <a:off x="429553" y="914833"/>
            <a:ext cx="6889956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 dirty="0" smtClean="0">
                <a:solidFill>
                  <a:srgbClr val="616163"/>
                </a:solidFill>
                <a:latin typeface="Roboto"/>
                <a:ea typeface="Roboto"/>
                <a:cs typeface="Roboto"/>
                <a:sym typeface="Roboto"/>
              </a:rPr>
              <a:t>Comportamiento:</a:t>
            </a:r>
            <a:endParaRPr sz="18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9" name="Google Shape;129;p5"/>
          <p:cNvSpPr txBox="1"/>
          <p:nvPr/>
        </p:nvSpPr>
        <p:spPr>
          <a:xfrm>
            <a:off x="471130" y="1648465"/>
            <a:ext cx="5540000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891" lvl="0" indent="-342891">
              <a:buClr>
                <a:srgbClr val="FF6C2B"/>
              </a:buClr>
              <a:buSzPts val="1200"/>
              <a:buFont typeface="Calibri"/>
              <a:buAutoNum type="arabicPeriod"/>
            </a:pPr>
            <a:r>
              <a:rPr lang="es-CL" sz="1200" b="1" dirty="0" smtClean="0">
                <a:solidFill>
                  <a:srgbClr val="616163"/>
                </a:solidFill>
                <a:latin typeface="Roboto"/>
                <a:ea typeface="Roboto"/>
                <a:cs typeface="Roboto"/>
                <a:sym typeface="Roboto"/>
              </a:rPr>
              <a:t>CHAIN OF RESPONSABILITY</a:t>
            </a:r>
          </a:p>
          <a:p>
            <a:pPr marL="342891" lvl="0" indent="-342891">
              <a:buClr>
                <a:srgbClr val="FF6C2B"/>
              </a:buClr>
              <a:buSzPts val="1200"/>
              <a:buFont typeface="Calibri"/>
              <a:buAutoNum type="arabicPeriod"/>
            </a:pPr>
            <a:endParaRPr sz="1200" dirty="0" smtClean="0">
              <a:solidFill>
                <a:srgbClr val="61616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42891" lvl="0" indent="-342891">
              <a:buClr>
                <a:srgbClr val="FF6C2B"/>
              </a:buClr>
              <a:buSzPts val="1200"/>
              <a:buFont typeface="Calibri"/>
              <a:buAutoNum type="arabicPeriod"/>
            </a:pPr>
            <a:r>
              <a:rPr lang="es-CL" sz="1200" b="1" dirty="0" smtClean="0">
                <a:solidFill>
                  <a:srgbClr val="616163"/>
                </a:solidFill>
                <a:latin typeface="Roboto"/>
                <a:ea typeface="Roboto"/>
                <a:cs typeface="Roboto"/>
                <a:sym typeface="Roboto"/>
              </a:rPr>
              <a:t>STRATEGY</a:t>
            </a:r>
          </a:p>
          <a:p>
            <a:pPr marL="342891" lvl="0" indent="-342891">
              <a:buClr>
                <a:srgbClr val="FF6C2B"/>
              </a:buClr>
              <a:buSzPts val="1200"/>
              <a:buFont typeface="Calibri"/>
              <a:buAutoNum type="arabicPeriod"/>
            </a:pPr>
            <a:endParaRPr lang="es-CL" sz="1200" b="1" dirty="0" smtClean="0">
              <a:solidFill>
                <a:srgbClr val="61616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42891" lvl="0" indent="-342891">
              <a:buClr>
                <a:srgbClr val="FF6C2B"/>
              </a:buClr>
              <a:buSzPts val="1200"/>
              <a:buFont typeface="Calibri"/>
              <a:buAutoNum type="arabicPeriod"/>
            </a:pPr>
            <a:r>
              <a:rPr lang="es-CL" sz="1200" b="1" dirty="0">
                <a:solidFill>
                  <a:srgbClr val="616163"/>
                </a:solidFill>
                <a:latin typeface="Roboto"/>
                <a:ea typeface="Roboto"/>
                <a:cs typeface="Roboto"/>
                <a:sym typeface="Roboto"/>
              </a:rPr>
              <a:t>COMMAND</a:t>
            </a:r>
            <a:endParaRPr sz="12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0" name="Google Shape;130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32259" y="250135"/>
            <a:ext cx="1521227" cy="1521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5"/>
          <p:cNvPicPr preferRelativeResize="0"/>
          <p:nvPr/>
        </p:nvPicPr>
        <p:blipFill rotWithShape="1">
          <a:blip r:embed="rId4">
            <a:alphaModFix/>
          </a:blip>
          <a:srcRect r="36637" b="28164"/>
          <a:stretch/>
        </p:blipFill>
        <p:spPr>
          <a:xfrm>
            <a:off x="6980460" y="1931477"/>
            <a:ext cx="5211541" cy="49265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42" name="Picture 6" descr="https://deconceptos.com/wp-content/uploads/2017/12/concepto-de-comportamiento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3620" y="4218749"/>
            <a:ext cx="2162175" cy="1466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4" name="Picture 8" descr="Los 5 comportamientos de los clientes que puedes 'manipular' para ...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373" y="4218749"/>
            <a:ext cx="3540470" cy="1770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4241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12"/>
          <p:cNvSpPr txBox="1"/>
          <p:nvPr/>
        </p:nvSpPr>
        <p:spPr>
          <a:xfrm>
            <a:off x="338515" y="244548"/>
            <a:ext cx="6502552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200" dirty="0" smtClean="0">
                <a:solidFill>
                  <a:srgbClr val="FF6C2B"/>
                </a:solidFill>
                <a:latin typeface="Roboto"/>
                <a:ea typeface="Roboto"/>
                <a:cs typeface="Roboto"/>
                <a:sym typeface="Roboto"/>
              </a:rPr>
              <a:t>Distintos Patrones</a:t>
            </a:r>
            <a:endParaRPr sz="1351" dirty="0">
              <a:solidFill>
                <a:srgbClr val="FF6C2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67" name="Google Shape;267;p12"/>
          <p:cNvCxnSpPr/>
          <p:nvPr/>
        </p:nvCxnSpPr>
        <p:spPr>
          <a:xfrm>
            <a:off x="429553" y="543451"/>
            <a:ext cx="586448" cy="0"/>
          </a:xfrm>
          <a:prstGeom prst="straightConnector1">
            <a:avLst/>
          </a:prstGeom>
          <a:noFill/>
          <a:ln w="57150" cap="flat" cmpd="sng">
            <a:solidFill>
              <a:srgbClr val="FF6C2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68" name="Google Shape;268;p12"/>
          <p:cNvSpPr txBox="1"/>
          <p:nvPr/>
        </p:nvSpPr>
        <p:spPr>
          <a:xfrm>
            <a:off x="437967" y="993497"/>
            <a:ext cx="7249767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4000" b="1" dirty="0" err="1" smtClean="0">
                <a:solidFill>
                  <a:srgbClr val="FF6C2B"/>
                </a:solidFill>
                <a:latin typeface="Roboto"/>
                <a:ea typeface="Roboto"/>
                <a:cs typeface="Roboto"/>
                <a:sym typeface="Roboto"/>
              </a:rPr>
              <a:t>Chain</a:t>
            </a:r>
            <a:r>
              <a:rPr lang="es-CL" sz="4000" b="1" dirty="0" smtClean="0">
                <a:solidFill>
                  <a:srgbClr val="FF6C2B"/>
                </a:solidFill>
                <a:latin typeface="Roboto"/>
                <a:ea typeface="Roboto"/>
                <a:cs typeface="Roboto"/>
                <a:sym typeface="Roboto"/>
              </a:rPr>
              <a:t> of </a:t>
            </a:r>
            <a:r>
              <a:rPr lang="es-CL" sz="4000" b="1" dirty="0" err="1" smtClean="0">
                <a:solidFill>
                  <a:srgbClr val="FF6C2B"/>
                </a:solidFill>
                <a:latin typeface="Roboto"/>
                <a:ea typeface="Roboto"/>
                <a:cs typeface="Roboto"/>
                <a:sym typeface="Roboto"/>
              </a:rPr>
              <a:t>Responsability</a:t>
            </a:r>
            <a:endParaRPr sz="1351" dirty="0">
              <a:solidFill>
                <a:srgbClr val="FF6C2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69" name="Google Shape;269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32259" y="250135"/>
            <a:ext cx="1521227" cy="1521227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129;p5"/>
          <p:cNvSpPr txBox="1"/>
          <p:nvPr/>
        </p:nvSpPr>
        <p:spPr>
          <a:xfrm>
            <a:off x="437966" y="1969434"/>
            <a:ext cx="10036069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buClr>
                <a:srgbClr val="FF6C2B"/>
              </a:buClr>
              <a:buSzPts val="1200"/>
            </a:pPr>
            <a:r>
              <a:rPr lang="es-CL" sz="1200" dirty="0" smtClean="0">
                <a:solidFill>
                  <a:srgbClr val="616163"/>
                </a:solidFill>
                <a:latin typeface="Roboto"/>
                <a:ea typeface="Roboto"/>
                <a:cs typeface="Roboto"/>
                <a:sym typeface="Roboto"/>
              </a:rPr>
              <a:t>El patrón de la cadena de responsabilidad crea una cadena de objetos receptores para una solicitud</a:t>
            </a:r>
            <a:r>
              <a:rPr lang="es-CL" sz="1200" dirty="0">
                <a:solidFill>
                  <a:srgbClr val="616163"/>
                </a:solidFill>
                <a:latin typeface="Roboto"/>
                <a:ea typeface="Roboto"/>
                <a:cs typeface="Roboto"/>
                <a:sym typeface="Roboto"/>
              </a:rPr>
              <a:t>, normalmente cada receptor contiene referencia a otro receptor. Si un objeto no puede manejar la solicitud, entonces pasa lo mismo al siguiente receptor y así </a:t>
            </a:r>
            <a:r>
              <a:rPr lang="es-CL" sz="1200" dirty="0" smtClean="0">
                <a:solidFill>
                  <a:srgbClr val="616163"/>
                </a:solidFill>
                <a:latin typeface="Roboto"/>
                <a:ea typeface="Roboto"/>
                <a:cs typeface="Roboto"/>
                <a:sym typeface="Roboto"/>
              </a:rPr>
              <a:t>sucesivamente</a:t>
            </a:r>
          </a:p>
        </p:txBody>
      </p:sp>
      <p:sp>
        <p:nvSpPr>
          <p:cNvPr id="3" name="AutoShape 2" descr="ᐈ Fábrica vector de stock, dibujos fabricas | descargar en ..."/>
          <p:cNvSpPr>
            <a:spLocks noChangeAspect="1" noChangeArrowheads="1"/>
          </p:cNvSpPr>
          <p:nvPr/>
        </p:nvSpPr>
        <p:spPr bwMode="auto">
          <a:xfrm>
            <a:off x="155575" y="26013"/>
            <a:ext cx="134325" cy="134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L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1197" y="2729489"/>
            <a:ext cx="5781675" cy="3771900"/>
          </a:xfrm>
          <a:prstGeom prst="rect">
            <a:avLst/>
          </a:prstGeom>
        </p:spPr>
      </p:pic>
      <p:sp>
        <p:nvSpPr>
          <p:cNvPr id="5" name="AutoShape 2" descr="Cadena de valor: El pilar fundamental para una mejor productividad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L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0375" y="4615439"/>
            <a:ext cx="2975552" cy="1854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203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12"/>
          <p:cNvSpPr txBox="1"/>
          <p:nvPr/>
        </p:nvSpPr>
        <p:spPr>
          <a:xfrm>
            <a:off x="338515" y="244548"/>
            <a:ext cx="6502552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200" dirty="0" smtClean="0">
                <a:solidFill>
                  <a:srgbClr val="FF6C2B"/>
                </a:solidFill>
                <a:latin typeface="Roboto"/>
                <a:ea typeface="Roboto"/>
                <a:cs typeface="Roboto"/>
                <a:sym typeface="Roboto"/>
              </a:rPr>
              <a:t>Distintos Patrones</a:t>
            </a:r>
            <a:endParaRPr sz="1351" dirty="0">
              <a:solidFill>
                <a:srgbClr val="FF6C2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67" name="Google Shape;267;p12"/>
          <p:cNvCxnSpPr/>
          <p:nvPr/>
        </p:nvCxnSpPr>
        <p:spPr>
          <a:xfrm>
            <a:off x="429553" y="543451"/>
            <a:ext cx="586448" cy="0"/>
          </a:xfrm>
          <a:prstGeom prst="straightConnector1">
            <a:avLst/>
          </a:prstGeom>
          <a:noFill/>
          <a:ln w="57150" cap="flat" cmpd="sng">
            <a:solidFill>
              <a:srgbClr val="FF6C2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68" name="Google Shape;268;p12"/>
          <p:cNvSpPr txBox="1"/>
          <p:nvPr/>
        </p:nvSpPr>
        <p:spPr>
          <a:xfrm>
            <a:off x="437967" y="993497"/>
            <a:ext cx="7249767" cy="9157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CL" sz="4000" b="1" dirty="0" err="1">
                <a:solidFill>
                  <a:srgbClr val="FF6C2B"/>
                </a:solidFill>
                <a:latin typeface="Roboto"/>
                <a:ea typeface="Roboto"/>
                <a:cs typeface="Roboto"/>
                <a:sym typeface="Roboto"/>
              </a:rPr>
              <a:t>Chain</a:t>
            </a:r>
            <a:r>
              <a:rPr lang="es-CL" sz="4000" b="1" dirty="0">
                <a:solidFill>
                  <a:srgbClr val="FF6C2B"/>
                </a:solidFill>
                <a:latin typeface="Roboto"/>
                <a:ea typeface="Roboto"/>
                <a:cs typeface="Roboto"/>
                <a:sym typeface="Roboto"/>
              </a:rPr>
              <a:t> of </a:t>
            </a:r>
            <a:r>
              <a:rPr lang="es-CL" sz="4000" b="1" dirty="0" err="1">
                <a:solidFill>
                  <a:srgbClr val="FF6C2B"/>
                </a:solidFill>
                <a:latin typeface="Roboto"/>
                <a:ea typeface="Roboto"/>
                <a:cs typeface="Roboto"/>
                <a:sym typeface="Roboto"/>
              </a:rPr>
              <a:t>Responsability</a:t>
            </a:r>
            <a:endParaRPr lang="es-CL" sz="1351" dirty="0">
              <a:solidFill>
                <a:srgbClr val="FF6C2B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51" dirty="0">
              <a:solidFill>
                <a:srgbClr val="FF6C2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69" name="Google Shape;269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32259" y="250135"/>
            <a:ext cx="1521227" cy="1521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4" name="Picture 4" descr="Five tips for a successful Proof of Concept - Bizztracke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6232" y="1973076"/>
            <a:ext cx="7437388" cy="3305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6141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12"/>
          <p:cNvSpPr txBox="1"/>
          <p:nvPr/>
        </p:nvSpPr>
        <p:spPr>
          <a:xfrm>
            <a:off x="338515" y="244548"/>
            <a:ext cx="6502552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200" dirty="0" smtClean="0">
                <a:solidFill>
                  <a:srgbClr val="FF6C2B"/>
                </a:solidFill>
                <a:latin typeface="Roboto"/>
                <a:ea typeface="Roboto"/>
                <a:cs typeface="Roboto"/>
                <a:sym typeface="Roboto"/>
              </a:rPr>
              <a:t>Distintos Patrones</a:t>
            </a:r>
            <a:endParaRPr sz="1351" dirty="0">
              <a:solidFill>
                <a:srgbClr val="FF6C2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67" name="Google Shape;267;p12"/>
          <p:cNvCxnSpPr/>
          <p:nvPr/>
        </p:nvCxnSpPr>
        <p:spPr>
          <a:xfrm>
            <a:off x="429553" y="543451"/>
            <a:ext cx="586448" cy="0"/>
          </a:xfrm>
          <a:prstGeom prst="straightConnector1">
            <a:avLst/>
          </a:prstGeom>
          <a:noFill/>
          <a:ln w="57150" cap="flat" cmpd="sng">
            <a:solidFill>
              <a:srgbClr val="FF6C2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68" name="Google Shape;268;p12"/>
          <p:cNvSpPr txBox="1"/>
          <p:nvPr/>
        </p:nvSpPr>
        <p:spPr>
          <a:xfrm>
            <a:off x="437967" y="993497"/>
            <a:ext cx="7249767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4000" b="1" dirty="0" err="1" smtClean="0">
                <a:solidFill>
                  <a:srgbClr val="FF6C2B"/>
                </a:solidFill>
                <a:latin typeface="Roboto"/>
                <a:ea typeface="Roboto"/>
                <a:cs typeface="Roboto"/>
                <a:sym typeface="Roboto"/>
              </a:rPr>
              <a:t>Strategy</a:t>
            </a:r>
            <a:endParaRPr sz="1351" dirty="0">
              <a:solidFill>
                <a:srgbClr val="FF6C2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69" name="Google Shape;269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32259" y="250135"/>
            <a:ext cx="1521227" cy="1521227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129;p5"/>
          <p:cNvSpPr txBox="1"/>
          <p:nvPr/>
        </p:nvSpPr>
        <p:spPr>
          <a:xfrm>
            <a:off x="437966" y="1969434"/>
            <a:ext cx="10036069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buClr>
                <a:srgbClr val="FF6C2B"/>
              </a:buClr>
              <a:buSzPts val="1200"/>
            </a:pPr>
            <a:r>
              <a:rPr lang="es-CL" sz="1200" dirty="0" smtClean="0">
                <a:solidFill>
                  <a:srgbClr val="616163"/>
                </a:solidFill>
                <a:latin typeface="Roboto"/>
                <a:ea typeface="Roboto"/>
                <a:cs typeface="Roboto"/>
                <a:sym typeface="Roboto"/>
              </a:rPr>
              <a:t>En el patrón de estrategia, un comportamiento de clase o su algoritmo se puede cambiar en tiempo de ejecución, creamos </a:t>
            </a:r>
            <a:r>
              <a:rPr lang="es-CL" sz="1200" dirty="0">
                <a:solidFill>
                  <a:srgbClr val="616163"/>
                </a:solidFill>
                <a:latin typeface="Roboto"/>
                <a:ea typeface="Roboto"/>
                <a:cs typeface="Roboto"/>
                <a:sym typeface="Roboto"/>
              </a:rPr>
              <a:t>objetos que representan diversas estrategias y un objeto de contexto cuyo comportamiento varía según su objeto de estrategia</a:t>
            </a:r>
            <a:endParaRPr lang="es-CL" sz="1200" dirty="0" smtClean="0">
              <a:solidFill>
                <a:srgbClr val="61616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" name="AutoShape 2" descr="ᐈ Fábrica vector de stock, dibujos fabricas | descargar en ..."/>
          <p:cNvSpPr>
            <a:spLocks noChangeAspect="1" noChangeArrowheads="1"/>
          </p:cNvSpPr>
          <p:nvPr/>
        </p:nvSpPr>
        <p:spPr bwMode="auto">
          <a:xfrm>
            <a:off x="155575" y="26013"/>
            <a:ext cx="134325" cy="134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5" name="AutoShape 2" descr="Cadena de valor: El pilar fundamental para una mejor productividad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L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8822" y="2834263"/>
            <a:ext cx="5734050" cy="3257550"/>
          </a:xfrm>
          <a:prstGeom prst="rect">
            <a:avLst/>
          </a:prstGeom>
        </p:spPr>
      </p:pic>
      <p:pic>
        <p:nvPicPr>
          <p:cNvPr id="17412" name="Picture 4" descr="https://ivanhoe.pro/wp-content/uploads/2018/09/strategy-and-tactics-pro-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900" y="4279737"/>
            <a:ext cx="4279990" cy="2407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2680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5"/>
          <p:cNvSpPr txBox="1"/>
          <p:nvPr/>
        </p:nvSpPr>
        <p:spPr>
          <a:xfrm>
            <a:off x="384561" y="244548"/>
            <a:ext cx="6438170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200" dirty="0" smtClean="0">
                <a:solidFill>
                  <a:srgbClr val="FF6C2B"/>
                </a:solidFill>
                <a:latin typeface="Roboto"/>
                <a:ea typeface="Roboto"/>
                <a:cs typeface="Roboto"/>
                <a:sym typeface="Roboto"/>
              </a:rPr>
              <a:t>Introducción</a:t>
            </a:r>
            <a:endParaRPr sz="1351" dirty="0">
              <a:solidFill>
                <a:srgbClr val="FF6C2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26" name="Google Shape;126;p5"/>
          <p:cNvCxnSpPr/>
          <p:nvPr/>
        </p:nvCxnSpPr>
        <p:spPr>
          <a:xfrm>
            <a:off x="429553" y="543451"/>
            <a:ext cx="586448" cy="0"/>
          </a:xfrm>
          <a:prstGeom prst="straightConnector1">
            <a:avLst/>
          </a:prstGeom>
          <a:noFill/>
          <a:ln w="57150" cap="flat" cmpd="sng">
            <a:solidFill>
              <a:srgbClr val="FF6C2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27" name="Google Shape;127;p5"/>
          <p:cNvSpPr txBox="1"/>
          <p:nvPr/>
        </p:nvSpPr>
        <p:spPr>
          <a:xfrm>
            <a:off x="437967" y="1010749"/>
            <a:ext cx="7249767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4000" b="1" dirty="0" smtClean="0">
                <a:solidFill>
                  <a:srgbClr val="FF6C2B"/>
                </a:solidFill>
                <a:latin typeface="Roboto"/>
                <a:ea typeface="Roboto"/>
                <a:cs typeface="Roboto"/>
                <a:sym typeface="Roboto"/>
              </a:rPr>
              <a:t>Introducción</a:t>
            </a:r>
            <a:endParaRPr sz="1351" dirty="0">
              <a:solidFill>
                <a:srgbClr val="FF6C2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9" name="Google Shape;129;p5"/>
          <p:cNvSpPr txBox="1"/>
          <p:nvPr/>
        </p:nvSpPr>
        <p:spPr>
          <a:xfrm>
            <a:off x="1016001" y="2207837"/>
            <a:ext cx="5540000" cy="2246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891" marR="0" lvl="0" indent="-342891" algn="l" rtl="0">
              <a:spcBef>
                <a:spcPts val="0"/>
              </a:spcBef>
              <a:spcAft>
                <a:spcPts val="0"/>
              </a:spcAft>
              <a:buClr>
                <a:srgbClr val="FF6C2B"/>
              </a:buClr>
              <a:buSzPts val="1200"/>
              <a:buFont typeface="Calibri"/>
              <a:buAutoNum type="arabicPeriod"/>
            </a:pPr>
            <a:r>
              <a:rPr lang="es-CL" sz="1600" dirty="0" smtClean="0">
                <a:solidFill>
                  <a:srgbClr val="616163"/>
                </a:solidFill>
                <a:latin typeface="Roboto"/>
                <a:ea typeface="Roboto"/>
                <a:cs typeface="Roboto"/>
                <a:sym typeface="Roboto"/>
              </a:rPr>
              <a:t>¿Qué es un Patrón de Diseño?</a:t>
            </a:r>
          </a:p>
          <a:p>
            <a:pPr marL="228600" marR="0" lvl="0" indent="-228600" algn="l" rtl="0">
              <a:spcBef>
                <a:spcPts val="0"/>
              </a:spcBef>
              <a:spcAft>
                <a:spcPts val="0"/>
              </a:spcAft>
              <a:buClr>
                <a:srgbClr val="FF6C2B"/>
              </a:buClr>
              <a:buSzPts val="1200"/>
              <a:buFont typeface="+mj-lt"/>
              <a:buAutoNum type="arabicPeriod"/>
            </a:pPr>
            <a:endParaRPr lang="es-CL" sz="1600" dirty="0" smtClean="0">
              <a:solidFill>
                <a:srgbClr val="61616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42891" marR="0" lvl="0" indent="-342891" algn="l" rtl="0">
              <a:spcBef>
                <a:spcPts val="0"/>
              </a:spcBef>
              <a:spcAft>
                <a:spcPts val="0"/>
              </a:spcAft>
              <a:buClr>
                <a:srgbClr val="FF6C2B"/>
              </a:buClr>
              <a:buSzPts val="1200"/>
              <a:buFont typeface="Calibri"/>
              <a:buAutoNum type="arabicPeriod"/>
            </a:pPr>
            <a:r>
              <a:rPr lang="es-CL" sz="1600" dirty="0" smtClean="0">
                <a:solidFill>
                  <a:srgbClr val="616163"/>
                </a:solidFill>
                <a:latin typeface="Roboto"/>
                <a:ea typeface="Roboto"/>
                <a:cs typeface="Roboto"/>
                <a:sym typeface="Roboto"/>
              </a:rPr>
              <a:t>Detalles Importantes</a:t>
            </a:r>
            <a:endParaRPr sz="1600" dirty="0">
              <a:solidFill>
                <a:srgbClr val="61616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42891" marR="0" lvl="0" indent="-266691" algn="l" rtl="0">
              <a:spcBef>
                <a:spcPts val="0"/>
              </a:spcBef>
              <a:spcAft>
                <a:spcPts val="0"/>
              </a:spcAft>
              <a:buClr>
                <a:srgbClr val="FF6C2B"/>
              </a:buClr>
              <a:buSzPts val="1200"/>
              <a:buFont typeface="+mj-lt"/>
              <a:buAutoNum type="arabicPeriod"/>
            </a:pPr>
            <a:endParaRPr sz="1600" dirty="0">
              <a:solidFill>
                <a:srgbClr val="61616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42891" marR="0" lvl="0" indent="-342891" algn="l" rtl="0">
              <a:spcBef>
                <a:spcPts val="0"/>
              </a:spcBef>
              <a:spcAft>
                <a:spcPts val="0"/>
              </a:spcAft>
              <a:buClr>
                <a:srgbClr val="FF6C2B"/>
              </a:buClr>
              <a:buSzPts val="1200"/>
              <a:buFont typeface="Calibri"/>
              <a:buAutoNum type="arabicPeriod"/>
            </a:pPr>
            <a:r>
              <a:rPr lang="es-CL" sz="1600" dirty="0" smtClean="0">
                <a:solidFill>
                  <a:srgbClr val="616163"/>
                </a:solidFill>
                <a:latin typeface="Roboto"/>
                <a:ea typeface="Roboto"/>
                <a:cs typeface="Roboto"/>
                <a:sym typeface="Roboto"/>
              </a:rPr>
              <a:t>¿Cómo se c</a:t>
            </a:r>
            <a:r>
              <a:rPr lang="es-CL" sz="1600" dirty="0" smtClean="0">
                <a:solidFill>
                  <a:srgbClr val="616163"/>
                </a:solidFill>
                <a:latin typeface="Roboto"/>
                <a:ea typeface="Roboto"/>
                <a:cs typeface="Roboto"/>
                <a:sym typeface="Roboto"/>
              </a:rPr>
              <a:t>lasifican (GOF)?</a:t>
            </a:r>
            <a:endParaRPr sz="16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42891" marR="0" lvl="0" indent="-266691" algn="l" rtl="0">
              <a:spcBef>
                <a:spcPts val="0"/>
              </a:spcBef>
              <a:spcAft>
                <a:spcPts val="0"/>
              </a:spcAft>
              <a:buClr>
                <a:srgbClr val="FF6C2B"/>
              </a:buClr>
              <a:buSzPts val="1200"/>
              <a:buFont typeface="+mj-lt"/>
              <a:buAutoNum type="arabicPeriod"/>
            </a:pPr>
            <a:endParaRPr sz="16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42891" marR="0" lvl="0" indent="-342891" algn="l" rtl="0">
              <a:spcBef>
                <a:spcPts val="0"/>
              </a:spcBef>
              <a:spcAft>
                <a:spcPts val="0"/>
              </a:spcAft>
              <a:buClr>
                <a:srgbClr val="FF6C2B"/>
              </a:buClr>
              <a:buSzPts val="1200"/>
              <a:buFont typeface="Calibri"/>
              <a:buAutoNum type="arabicPeriod"/>
            </a:pPr>
            <a:r>
              <a:rPr lang="es-CL" sz="1600" dirty="0" smtClean="0">
                <a:solidFill>
                  <a:srgbClr val="616163"/>
                </a:solidFill>
                <a:latin typeface="Roboto"/>
                <a:ea typeface="Roboto"/>
                <a:cs typeface="Roboto"/>
                <a:sym typeface="Roboto"/>
              </a:rPr>
              <a:t>Distintos Patrones - POC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Clr>
                <a:srgbClr val="FF6C2B"/>
              </a:buClr>
              <a:buSzPts val="1200"/>
            </a:pPr>
            <a:endParaRPr lang="es-CL" sz="1600" dirty="0" smtClean="0">
              <a:solidFill>
                <a:srgbClr val="61616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42891" marR="0" lvl="0" indent="-342891" algn="l" rtl="0">
              <a:spcBef>
                <a:spcPts val="0"/>
              </a:spcBef>
              <a:spcAft>
                <a:spcPts val="0"/>
              </a:spcAft>
              <a:buClr>
                <a:srgbClr val="FF6C2B"/>
              </a:buClr>
              <a:buSzPts val="1200"/>
              <a:buFont typeface="Calibri"/>
              <a:buAutoNum type="arabicPeriod"/>
            </a:pPr>
            <a:endParaRPr sz="12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0" name="Google Shape;130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32259" y="250135"/>
            <a:ext cx="1521227" cy="1521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5"/>
          <p:cNvPicPr preferRelativeResize="0"/>
          <p:nvPr/>
        </p:nvPicPr>
        <p:blipFill rotWithShape="1">
          <a:blip r:embed="rId4">
            <a:alphaModFix/>
          </a:blip>
          <a:srcRect r="36637" b="28164"/>
          <a:stretch/>
        </p:blipFill>
        <p:spPr>
          <a:xfrm>
            <a:off x="6980460" y="1931477"/>
            <a:ext cx="5211541" cy="492652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" name="Google Shape;257;p12"/>
          <p:cNvGrpSpPr/>
          <p:nvPr/>
        </p:nvGrpSpPr>
        <p:grpSpPr>
          <a:xfrm>
            <a:off x="1330036" y="4700786"/>
            <a:ext cx="1806621" cy="1492195"/>
            <a:chOff x="1775835" y="4256852"/>
            <a:chExt cx="3859200" cy="3857624"/>
          </a:xfrm>
        </p:grpSpPr>
        <p:sp>
          <p:nvSpPr>
            <p:cNvPr id="10" name="Google Shape;258;p12"/>
            <p:cNvSpPr/>
            <p:nvPr/>
          </p:nvSpPr>
          <p:spPr>
            <a:xfrm>
              <a:off x="1775835" y="4256852"/>
              <a:ext cx="3859200" cy="3857624"/>
            </a:xfrm>
            <a:prstGeom prst="ellipse">
              <a:avLst/>
            </a:prstGeom>
            <a:solidFill>
              <a:srgbClr val="F7F8FA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Google Shape;259;p12"/>
            <p:cNvSpPr/>
            <p:nvPr/>
          </p:nvSpPr>
          <p:spPr>
            <a:xfrm>
              <a:off x="1775835" y="4256852"/>
              <a:ext cx="3859200" cy="3857624"/>
            </a:xfrm>
            <a:prstGeom prst="ellipse">
              <a:avLst/>
            </a:prstGeom>
            <a:blipFill rotWithShape="1">
              <a:blip r:embed="rId5">
                <a:alphaModFix/>
              </a:blip>
              <a:stretch>
                <a:fillRect l="-9794" t="3957" r="-9400" b="6606"/>
              </a:stretch>
            </a:blip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" name="Google Shape;260;p12"/>
          <p:cNvGrpSpPr/>
          <p:nvPr/>
        </p:nvGrpSpPr>
        <p:grpSpPr>
          <a:xfrm>
            <a:off x="3856158" y="4711832"/>
            <a:ext cx="1519406" cy="1481149"/>
            <a:chOff x="1101326" y="4391006"/>
            <a:chExt cx="3859200" cy="3857624"/>
          </a:xfrm>
        </p:grpSpPr>
        <p:sp>
          <p:nvSpPr>
            <p:cNvPr id="13" name="Google Shape;261;p12"/>
            <p:cNvSpPr/>
            <p:nvPr/>
          </p:nvSpPr>
          <p:spPr>
            <a:xfrm>
              <a:off x="1101326" y="4391006"/>
              <a:ext cx="3859200" cy="3857624"/>
            </a:xfrm>
            <a:prstGeom prst="ellipse">
              <a:avLst/>
            </a:prstGeom>
            <a:solidFill>
              <a:srgbClr val="FDFDF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262;p12"/>
            <p:cNvSpPr/>
            <p:nvPr/>
          </p:nvSpPr>
          <p:spPr>
            <a:xfrm>
              <a:off x="1101326" y="4391006"/>
              <a:ext cx="3859200" cy="3857624"/>
            </a:xfrm>
            <a:prstGeom prst="ellipse">
              <a:avLst/>
            </a:prstGeom>
            <a:blipFill rotWithShape="1">
              <a:blip r:embed="rId6">
                <a:alphaModFix/>
              </a:blip>
              <a:stretch>
                <a:fillRect l="-6787" t="7561" r="-6785" b="7560"/>
              </a:stretch>
            </a:blip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5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12"/>
          <p:cNvSpPr txBox="1"/>
          <p:nvPr/>
        </p:nvSpPr>
        <p:spPr>
          <a:xfrm>
            <a:off x="338515" y="244548"/>
            <a:ext cx="6502552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200" dirty="0" smtClean="0">
                <a:solidFill>
                  <a:srgbClr val="FF6C2B"/>
                </a:solidFill>
                <a:latin typeface="Roboto"/>
                <a:ea typeface="Roboto"/>
                <a:cs typeface="Roboto"/>
                <a:sym typeface="Roboto"/>
              </a:rPr>
              <a:t>Distintos Patrones</a:t>
            </a:r>
            <a:endParaRPr sz="1351" dirty="0">
              <a:solidFill>
                <a:srgbClr val="FF6C2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67" name="Google Shape;267;p12"/>
          <p:cNvCxnSpPr/>
          <p:nvPr/>
        </p:nvCxnSpPr>
        <p:spPr>
          <a:xfrm>
            <a:off x="429553" y="543451"/>
            <a:ext cx="586448" cy="0"/>
          </a:xfrm>
          <a:prstGeom prst="straightConnector1">
            <a:avLst/>
          </a:prstGeom>
          <a:noFill/>
          <a:ln w="57150" cap="flat" cmpd="sng">
            <a:solidFill>
              <a:srgbClr val="FF6C2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68" name="Google Shape;268;p12"/>
          <p:cNvSpPr txBox="1"/>
          <p:nvPr/>
        </p:nvSpPr>
        <p:spPr>
          <a:xfrm>
            <a:off x="437967" y="993497"/>
            <a:ext cx="7249767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CL" sz="4000" b="1" dirty="0" err="1">
                <a:solidFill>
                  <a:srgbClr val="FF6C2B"/>
                </a:solidFill>
                <a:latin typeface="Roboto"/>
                <a:ea typeface="Roboto"/>
                <a:cs typeface="Roboto"/>
                <a:sym typeface="Roboto"/>
              </a:rPr>
              <a:t>Strategy</a:t>
            </a:r>
            <a:endParaRPr sz="1351" dirty="0">
              <a:solidFill>
                <a:srgbClr val="FF6C2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69" name="Google Shape;269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32259" y="250135"/>
            <a:ext cx="1521227" cy="1521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4" name="Picture 4" descr="Five tips for a successful Proof of Concept - Bizztracke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6232" y="1973076"/>
            <a:ext cx="7437388" cy="3305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9810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12"/>
          <p:cNvSpPr txBox="1"/>
          <p:nvPr/>
        </p:nvSpPr>
        <p:spPr>
          <a:xfrm>
            <a:off x="338515" y="244548"/>
            <a:ext cx="6502552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200" dirty="0" smtClean="0">
                <a:solidFill>
                  <a:srgbClr val="FF6C2B"/>
                </a:solidFill>
                <a:latin typeface="Roboto"/>
                <a:ea typeface="Roboto"/>
                <a:cs typeface="Roboto"/>
                <a:sym typeface="Roboto"/>
              </a:rPr>
              <a:t>Distintos Patrones</a:t>
            </a:r>
            <a:endParaRPr sz="1351" dirty="0">
              <a:solidFill>
                <a:srgbClr val="FF6C2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67" name="Google Shape;267;p12"/>
          <p:cNvCxnSpPr/>
          <p:nvPr/>
        </p:nvCxnSpPr>
        <p:spPr>
          <a:xfrm>
            <a:off x="429553" y="543451"/>
            <a:ext cx="586448" cy="0"/>
          </a:xfrm>
          <a:prstGeom prst="straightConnector1">
            <a:avLst/>
          </a:prstGeom>
          <a:noFill/>
          <a:ln w="57150" cap="flat" cmpd="sng">
            <a:solidFill>
              <a:srgbClr val="FF6C2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68" name="Google Shape;268;p12"/>
          <p:cNvSpPr txBox="1"/>
          <p:nvPr/>
        </p:nvSpPr>
        <p:spPr>
          <a:xfrm>
            <a:off x="437967" y="993497"/>
            <a:ext cx="7249767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4000" b="1" dirty="0" err="1" smtClean="0">
                <a:solidFill>
                  <a:srgbClr val="FF6C2B"/>
                </a:solidFill>
                <a:latin typeface="Roboto"/>
                <a:ea typeface="Roboto"/>
                <a:cs typeface="Roboto"/>
                <a:sym typeface="Roboto"/>
              </a:rPr>
              <a:t>Command</a:t>
            </a:r>
            <a:endParaRPr sz="1351" dirty="0">
              <a:solidFill>
                <a:srgbClr val="FF6C2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69" name="Google Shape;269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32259" y="250135"/>
            <a:ext cx="1521227" cy="1521227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129;p5"/>
          <p:cNvSpPr txBox="1"/>
          <p:nvPr/>
        </p:nvSpPr>
        <p:spPr>
          <a:xfrm>
            <a:off x="437966" y="1969434"/>
            <a:ext cx="10036069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buClr>
                <a:srgbClr val="FF6C2B"/>
              </a:buClr>
              <a:buSzPts val="1200"/>
            </a:pPr>
            <a:r>
              <a:rPr lang="es-CL" sz="1200" dirty="0" smtClean="0">
                <a:solidFill>
                  <a:srgbClr val="616163"/>
                </a:solidFill>
                <a:latin typeface="Roboto"/>
                <a:ea typeface="Roboto"/>
                <a:cs typeface="Roboto"/>
                <a:sym typeface="Roboto"/>
              </a:rPr>
              <a:t>En el patrón </a:t>
            </a:r>
            <a:r>
              <a:rPr lang="es-CL" sz="1200" dirty="0">
                <a:solidFill>
                  <a:srgbClr val="616163"/>
                </a:solidFill>
                <a:latin typeface="Roboto"/>
                <a:ea typeface="Roboto"/>
                <a:cs typeface="Roboto"/>
                <a:sym typeface="Roboto"/>
              </a:rPr>
              <a:t>de comando </a:t>
            </a:r>
            <a:r>
              <a:rPr lang="es-CL" sz="1200" dirty="0" smtClean="0">
                <a:solidFill>
                  <a:srgbClr val="616163"/>
                </a:solidFill>
                <a:latin typeface="Roboto"/>
                <a:ea typeface="Roboto"/>
                <a:cs typeface="Roboto"/>
                <a:sym typeface="Roboto"/>
              </a:rPr>
              <a:t>una </a:t>
            </a:r>
            <a:r>
              <a:rPr lang="es-CL" sz="1200" dirty="0">
                <a:solidFill>
                  <a:srgbClr val="616163"/>
                </a:solidFill>
                <a:latin typeface="Roboto"/>
                <a:ea typeface="Roboto"/>
                <a:cs typeface="Roboto"/>
                <a:sym typeface="Roboto"/>
              </a:rPr>
              <a:t>solicitud se envuelve bajo un objeto como comando y se pasa al objeto invocador. El objeto </a:t>
            </a:r>
            <a:r>
              <a:rPr lang="es-CL" sz="1200" dirty="0" err="1">
                <a:solidFill>
                  <a:srgbClr val="616163"/>
                </a:solidFill>
                <a:latin typeface="Roboto"/>
                <a:ea typeface="Roboto"/>
                <a:cs typeface="Roboto"/>
                <a:sym typeface="Roboto"/>
              </a:rPr>
              <a:t>Invoker</a:t>
            </a:r>
            <a:r>
              <a:rPr lang="es-CL" sz="1200" dirty="0">
                <a:solidFill>
                  <a:srgbClr val="616163"/>
                </a:solidFill>
                <a:latin typeface="Roboto"/>
                <a:ea typeface="Roboto"/>
                <a:cs typeface="Roboto"/>
                <a:sym typeface="Roboto"/>
              </a:rPr>
              <a:t> busca el objeto apropiado que puede manejar este comando y pasa el comando al objeto correspondiente que ejecuta el comando</a:t>
            </a:r>
            <a:endParaRPr lang="es-CL" sz="1200" dirty="0" smtClean="0">
              <a:solidFill>
                <a:srgbClr val="61616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" name="AutoShape 2" descr="ᐈ Fábrica vector de stock, dibujos fabricas | descargar en ..."/>
          <p:cNvSpPr>
            <a:spLocks noChangeAspect="1" noChangeArrowheads="1"/>
          </p:cNvSpPr>
          <p:nvPr/>
        </p:nvSpPr>
        <p:spPr bwMode="auto">
          <a:xfrm>
            <a:off x="155575" y="26013"/>
            <a:ext cx="134325" cy="134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L"/>
          </a:p>
        </p:txBody>
      </p:sp>
      <p:sp>
        <p:nvSpPr>
          <p:cNvPr id="5" name="AutoShape 2" descr="Cadena de valor: El pilar fundamental para una mejor productividad ...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L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8796" y="2762250"/>
            <a:ext cx="5857875" cy="4095750"/>
          </a:xfrm>
          <a:prstGeom prst="rect">
            <a:avLst/>
          </a:prstGeom>
        </p:spPr>
      </p:pic>
      <p:pic>
        <p:nvPicPr>
          <p:cNvPr id="20482" name="Picture 2" descr="OO Tricks: The Art of Command Query Separation | Hacker No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553" y="4466255"/>
            <a:ext cx="3376878" cy="1899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7596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12"/>
          <p:cNvSpPr txBox="1"/>
          <p:nvPr/>
        </p:nvSpPr>
        <p:spPr>
          <a:xfrm>
            <a:off x="338515" y="244548"/>
            <a:ext cx="6502552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200" dirty="0" smtClean="0">
                <a:solidFill>
                  <a:srgbClr val="FF6C2B"/>
                </a:solidFill>
                <a:latin typeface="Roboto"/>
                <a:ea typeface="Roboto"/>
                <a:cs typeface="Roboto"/>
                <a:sym typeface="Roboto"/>
              </a:rPr>
              <a:t>Distintos Patrones</a:t>
            </a:r>
            <a:endParaRPr sz="1351" dirty="0">
              <a:solidFill>
                <a:srgbClr val="FF6C2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67" name="Google Shape;267;p12"/>
          <p:cNvCxnSpPr/>
          <p:nvPr/>
        </p:nvCxnSpPr>
        <p:spPr>
          <a:xfrm>
            <a:off x="429553" y="543451"/>
            <a:ext cx="586448" cy="0"/>
          </a:xfrm>
          <a:prstGeom prst="straightConnector1">
            <a:avLst/>
          </a:prstGeom>
          <a:noFill/>
          <a:ln w="57150" cap="flat" cmpd="sng">
            <a:solidFill>
              <a:srgbClr val="FF6C2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68" name="Google Shape;268;p12"/>
          <p:cNvSpPr txBox="1"/>
          <p:nvPr/>
        </p:nvSpPr>
        <p:spPr>
          <a:xfrm>
            <a:off x="437967" y="993497"/>
            <a:ext cx="7249767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s-CL" sz="4000" b="1" dirty="0" err="1" smtClean="0">
                <a:solidFill>
                  <a:srgbClr val="FF6C2B"/>
                </a:solidFill>
                <a:latin typeface="Roboto"/>
                <a:ea typeface="Roboto"/>
                <a:cs typeface="Roboto"/>
                <a:sym typeface="Roboto"/>
              </a:rPr>
              <a:t>Command</a:t>
            </a:r>
            <a:endParaRPr sz="1351" dirty="0">
              <a:solidFill>
                <a:srgbClr val="FF6C2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69" name="Google Shape;269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32259" y="250135"/>
            <a:ext cx="1521227" cy="1521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4" name="Picture 4" descr="Five tips for a successful Proof of Concept - Bizztracke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6232" y="1973076"/>
            <a:ext cx="7437388" cy="3305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0870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Google Shape;300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32259" y="250135"/>
            <a:ext cx="1521227" cy="1521227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14"/>
          <p:cNvSpPr txBox="1"/>
          <p:nvPr/>
        </p:nvSpPr>
        <p:spPr>
          <a:xfrm>
            <a:off x="7148947" y="2184030"/>
            <a:ext cx="4074678" cy="2862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6000" b="1" dirty="0" smtClean="0">
                <a:solidFill>
                  <a:srgbClr val="FF6C2B"/>
                </a:solidFill>
                <a:latin typeface="Roboto"/>
                <a:ea typeface="Roboto"/>
                <a:cs typeface="Roboto"/>
                <a:sym typeface="Roboto"/>
              </a:rPr>
              <a:t>Gracias por su atención</a:t>
            </a:r>
            <a:endParaRPr dirty="0"/>
          </a:p>
        </p:txBody>
      </p:sp>
      <p:pic>
        <p:nvPicPr>
          <p:cNvPr id="302" name="Google Shape;302;p14"/>
          <p:cNvPicPr preferRelativeResize="0"/>
          <p:nvPr/>
        </p:nvPicPr>
        <p:blipFill rotWithShape="1">
          <a:blip r:embed="rId4">
            <a:alphaModFix/>
          </a:blip>
          <a:srcRect r="31245" b="28164"/>
          <a:stretch/>
        </p:blipFill>
        <p:spPr>
          <a:xfrm flipH="1">
            <a:off x="-1" y="423903"/>
            <a:ext cx="7465169" cy="643409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83226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5"/>
          <p:cNvSpPr txBox="1"/>
          <p:nvPr/>
        </p:nvSpPr>
        <p:spPr>
          <a:xfrm>
            <a:off x="384561" y="244548"/>
            <a:ext cx="6438170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200" dirty="0" smtClean="0">
                <a:solidFill>
                  <a:srgbClr val="FF6C2B"/>
                </a:solidFill>
                <a:latin typeface="Roboto"/>
                <a:ea typeface="Roboto"/>
                <a:cs typeface="Roboto"/>
                <a:sym typeface="Roboto"/>
              </a:rPr>
              <a:t>Patrones de diseño</a:t>
            </a:r>
            <a:endParaRPr sz="1351" dirty="0">
              <a:solidFill>
                <a:srgbClr val="FF6C2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26" name="Google Shape;126;p5"/>
          <p:cNvCxnSpPr/>
          <p:nvPr/>
        </p:nvCxnSpPr>
        <p:spPr>
          <a:xfrm>
            <a:off x="429553" y="543451"/>
            <a:ext cx="586448" cy="0"/>
          </a:xfrm>
          <a:prstGeom prst="straightConnector1">
            <a:avLst/>
          </a:prstGeom>
          <a:noFill/>
          <a:ln w="57150" cap="flat" cmpd="sng">
            <a:solidFill>
              <a:srgbClr val="FF6C2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27" name="Google Shape;127;p5"/>
          <p:cNvSpPr txBox="1"/>
          <p:nvPr/>
        </p:nvSpPr>
        <p:spPr>
          <a:xfrm>
            <a:off x="437965" y="640870"/>
            <a:ext cx="7249767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4000" b="1" dirty="0" smtClean="0">
                <a:solidFill>
                  <a:srgbClr val="FF6C2B"/>
                </a:solidFill>
                <a:latin typeface="Roboto"/>
                <a:ea typeface="Roboto"/>
                <a:cs typeface="Roboto"/>
                <a:sym typeface="Roboto"/>
              </a:rPr>
              <a:t>¿Qué es un Patrón de Diseño?</a:t>
            </a:r>
            <a:endParaRPr sz="1351" dirty="0">
              <a:solidFill>
                <a:srgbClr val="FF6C2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8" name="Google Shape;128;p5"/>
          <p:cNvSpPr txBox="1"/>
          <p:nvPr/>
        </p:nvSpPr>
        <p:spPr>
          <a:xfrm>
            <a:off x="437965" y="1508831"/>
            <a:ext cx="6889956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 dirty="0" smtClean="0">
                <a:solidFill>
                  <a:srgbClr val="616163"/>
                </a:solidFill>
                <a:latin typeface="Roboto"/>
                <a:ea typeface="Roboto"/>
                <a:cs typeface="Roboto"/>
                <a:sym typeface="Roboto"/>
              </a:rPr>
              <a:t>Definiciones:</a:t>
            </a:r>
            <a:endParaRPr sz="18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9" name="Google Shape;129;p5"/>
          <p:cNvSpPr txBox="1"/>
          <p:nvPr/>
        </p:nvSpPr>
        <p:spPr>
          <a:xfrm>
            <a:off x="437965" y="2207450"/>
            <a:ext cx="5540000" cy="1938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891" lvl="0" indent="-342891">
              <a:buClr>
                <a:srgbClr val="FF6C2B"/>
              </a:buClr>
              <a:buSzPts val="1200"/>
              <a:buFont typeface="Calibri"/>
              <a:buAutoNum type="arabicPeriod"/>
            </a:pPr>
            <a:r>
              <a:rPr lang="es-CL" sz="1200" dirty="0">
                <a:solidFill>
                  <a:srgbClr val="616163"/>
                </a:solidFill>
                <a:latin typeface="Roboto"/>
                <a:ea typeface="Roboto"/>
                <a:cs typeface="Roboto"/>
                <a:sym typeface="Roboto"/>
              </a:rPr>
              <a:t>Un patrón de diseño es una forma reutilizable de resolver un problema común. (devexperto.com)</a:t>
            </a:r>
            <a:endParaRPr lang="es-CL" sz="1200" dirty="0" smtClean="0">
              <a:solidFill>
                <a:srgbClr val="61616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228600" lvl="0" indent="-228600">
              <a:buClr>
                <a:srgbClr val="FF6C2B"/>
              </a:buClr>
              <a:buSzPts val="1200"/>
              <a:buFont typeface="+mj-lt"/>
              <a:buAutoNum type="arabicPeriod"/>
            </a:pPr>
            <a:endParaRPr sz="1200" dirty="0" smtClean="0">
              <a:solidFill>
                <a:srgbClr val="61616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42891" lvl="0" indent="-342891">
              <a:buClr>
                <a:srgbClr val="FF6C2B"/>
              </a:buClr>
              <a:buSzPts val="1200"/>
              <a:buFont typeface="Calibri"/>
              <a:buAutoNum type="arabicPeriod"/>
            </a:pPr>
            <a:r>
              <a:rPr lang="es-CL" sz="1200" dirty="0">
                <a:solidFill>
                  <a:srgbClr val="616163"/>
                </a:solidFill>
                <a:latin typeface="Roboto"/>
                <a:ea typeface="Roboto"/>
                <a:cs typeface="Roboto"/>
                <a:sym typeface="Roboto"/>
              </a:rPr>
              <a:t>Es una solución general reusable que puede ser aplicada a problemas que ocurren comúnmente en el desarrollo de </a:t>
            </a:r>
            <a:r>
              <a:rPr lang="es-CL" sz="1200" dirty="0" smtClean="0">
                <a:solidFill>
                  <a:srgbClr val="616163"/>
                </a:solidFill>
                <a:latin typeface="Roboto"/>
                <a:ea typeface="Roboto"/>
                <a:cs typeface="Roboto"/>
                <a:sym typeface="Roboto"/>
              </a:rPr>
              <a:t>software. </a:t>
            </a:r>
            <a:r>
              <a:rPr lang="es-CL" sz="1200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(</a:t>
            </a:r>
            <a:r>
              <a:rPr lang="es-CL" sz="1200" dirty="0" smtClean="0">
                <a:solidFill>
                  <a:srgbClr val="616163"/>
                </a:solidFill>
                <a:latin typeface="Roboto"/>
                <a:ea typeface="Roboto"/>
                <a:cs typeface="Roboto"/>
                <a:sym typeface="Roboto"/>
              </a:rPr>
              <a:t>blog.nearsoftjobs.com</a:t>
            </a:r>
            <a:r>
              <a:rPr lang="es-CL" sz="1200" dirty="0" smtClean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</a:p>
          <a:p>
            <a:pPr marL="342891" lvl="0" indent="-342891">
              <a:buClr>
                <a:srgbClr val="FF6C2B"/>
              </a:buClr>
              <a:buSzPts val="1200"/>
              <a:buFont typeface="Calibri"/>
              <a:buAutoNum type="arabicPeriod"/>
            </a:pPr>
            <a:endParaRPr sz="1200" dirty="0" smtClean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42891" lvl="0" indent="-342891">
              <a:buClr>
                <a:srgbClr val="FF6C2B"/>
              </a:buClr>
              <a:buSzPts val="1200"/>
              <a:buFont typeface="Calibri"/>
              <a:buAutoNum type="arabicPeriod"/>
            </a:pPr>
            <a:r>
              <a:rPr lang="es-CL" sz="1200" dirty="0">
                <a:solidFill>
                  <a:srgbClr val="616163"/>
                </a:solidFill>
                <a:latin typeface="Roboto"/>
                <a:ea typeface="Roboto"/>
                <a:cs typeface="Roboto"/>
                <a:sym typeface="Roboto"/>
              </a:rPr>
              <a:t>Los patrones de diseño son unas técnicas para resolver problemas comunes en el desarrollo de software y otros ámbitos referentes al diseño de interacción o interfaces</a:t>
            </a:r>
            <a:r>
              <a:rPr lang="es-CL" sz="1200" dirty="0" smtClean="0">
                <a:solidFill>
                  <a:srgbClr val="616163"/>
                </a:solidFill>
                <a:latin typeface="Roboto"/>
                <a:ea typeface="Roboto"/>
                <a:cs typeface="Roboto"/>
                <a:sym typeface="Roboto"/>
              </a:rPr>
              <a:t>. (Wikipedia)</a:t>
            </a:r>
            <a:endParaRPr sz="12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0" name="Google Shape;130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32259" y="250135"/>
            <a:ext cx="1521227" cy="1521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5"/>
          <p:cNvPicPr preferRelativeResize="0"/>
          <p:nvPr/>
        </p:nvPicPr>
        <p:blipFill rotWithShape="1">
          <a:blip r:embed="rId4">
            <a:alphaModFix/>
          </a:blip>
          <a:srcRect r="36637" b="28164"/>
          <a:stretch/>
        </p:blipFill>
        <p:spPr>
          <a:xfrm>
            <a:off x="6980460" y="1931477"/>
            <a:ext cx="5211541" cy="49265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8" name="Picture 4" descr="CSSE 374: Introduction to Gang of Four Design Patterns - ppt video ...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7403" y="4283435"/>
            <a:ext cx="3211080" cy="2408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90003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5"/>
          <p:cNvSpPr txBox="1"/>
          <p:nvPr/>
        </p:nvSpPr>
        <p:spPr>
          <a:xfrm>
            <a:off x="384561" y="244548"/>
            <a:ext cx="6438170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200" dirty="0" smtClean="0">
                <a:solidFill>
                  <a:srgbClr val="FF6C2B"/>
                </a:solidFill>
                <a:latin typeface="Roboto"/>
                <a:ea typeface="Roboto"/>
                <a:cs typeface="Roboto"/>
                <a:sym typeface="Roboto"/>
              </a:rPr>
              <a:t>Patrones de diseño</a:t>
            </a:r>
            <a:endParaRPr sz="1351" dirty="0">
              <a:solidFill>
                <a:srgbClr val="FF6C2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26" name="Google Shape;126;p5"/>
          <p:cNvCxnSpPr/>
          <p:nvPr/>
        </p:nvCxnSpPr>
        <p:spPr>
          <a:xfrm>
            <a:off x="429553" y="543451"/>
            <a:ext cx="586448" cy="0"/>
          </a:xfrm>
          <a:prstGeom prst="straightConnector1">
            <a:avLst/>
          </a:prstGeom>
          <a:noFill/>
          <a:ln w="57150" cap="flat" cmpd="sng">
            <a:solidFill>
              <a:srgbClr val="FF6C2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27" name="Google Shape;127;p5"/>
          <p:cNvSpPr txBox="1"/>
          <p:nvPr/>
        </p:nvSpPr>
        <p:spPr>
          <a:xfrm>
            <a:off x="437965" y="640870"/>
            <a:ext cx="7249767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4000" b="1" dirty="0" smtClean="0">
                <a:solidFill>
                  <a:srgbClr val="FF6C2B"/>
                </a:solidFill>
                <a:latin typeface="Roboto"/>
                <a:ea typeface="Roboto"/>
                <a:cs typeface="Roboto"/>
                <a:sym typeface="Roboto"/>
              </a:rPr>
              <a:t>Premisas importantes</a:t>
            </a:r>
            <a:endParaRPr sz="1351" dirty="0">
              <a:solidFill>
                <a:srgbClr val="FF6C2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9" name="Google Shape;129;p5"/>
          <p:cNvSpPr txBox="1"/>
          <p:nvPr/>
        </p:nvSpPr>
        <p:spPr>
          <a:xfrm>
            <a:off x="437965" y="1597850"/>
            <a:ext cx="5540000" cy="2492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891" lvl="0" indent="-342891">
              <a:buClr>
                <a:srgbClr val="FF6C2B"/>
              </a:buClr>
              <a:buSzPts val="1200"/>
              <a:buFont typeface="Calibri"/>
              <a:buAutoNum type="arabicPeriod"/>
            </a:pPr>
            <a:r>
              <a:rPr lang="es-CL" sz="1200" dirty="0">
                <a:solidFill>
                  <a:srgbClr val="616163"/>
                </a:solidFill>
                <a:latin typeface="Roboto"/>
                <a:ea typeface="Roboto"/>
                <a:cs typeface="Roboto"/>
                <a:sym typeface="Roboto"/>
              </a:rPr>
              <a:t>Deberías usarlos cuando la situación lo requiere y la implementación mantiene tu código más simple que si no lo implementaras</a:t>
            </a:r>
            <a:r>
              <a:rPr lang="es-CL" sz="1200" dirty="0" smtClean="0">
                <a:solidFill>
                  <a:srgbClr val="616163"/>
                </a:solidFill>
                <a:latin typeface="Roboto"/>
                <a:ea typeface="Roboto"/>
                <a:cs typeface="Roboto"/>
                <a:sym typeface="Roboto"/>
              </a:rPr>
              <a:t>.</a:t>
            </a:r>
          </a:p>
          <a:p>
            <a:pPr marL="228600" lvl="0" indent="-228600">
              <a:buClr>
                <a:srgbClr val="FF6C2B"/>
              </a:buClr>
              <a:buSzPts val="1200"/>
              <a:buFont typeface="+mj-lt"/>
              <a:buAutoNum type="arabicPeriod"/>
            </a:pPr>
            <a:endParaRPr sz="1200" dirty="0" smtClean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42891" lvl="0" indent="-342891">
              <a:buClr>
                <a:srgbClr val="FF6C2B"/>
              </a:buClr>
              <a:buSzPts val="1200"/>
              <a:buFont typeface="Calibri"/>
              <a:buAutoNum type="arabicPeriod"/>
            </a:pPr>
            <a:r>
              <a:rPr lang="es-CL" sz="1200" dirty="0">
                <a:solidFill>
                  <a:srgbClr val="616163"/>
                </a:solidFill>
                <a:latin typeface="Roboto"/>
                <a:ea typeface="Roboto"/>
                <a:cs typeface="Roboto"/>
                <a:sym typeface="Roboto"/>
              </a:rPr>
              <a:t>Los </a:t>
            </a:r>
            <a:r>
              <a:rPr lang="es-CL" sz="1200" dirty="0" smtClean="0">
                <a:solidFill>
                  <a:srgbClr val="616163"/>
                </a:solidFill>
                <a:latin typeface="Roboto"/>
                <a:ea typeface="Roboto"/>
                <a:cs typeface="Roboto"/>
                <a:sym typeface="Roboto"/>
              </a:rPr>
              <a:t>Patrones </a:t>
            </a:r>
            <a:r>
              <a:rPr lang="es-CL" sz="1200" dirty="0">
                <a:solidFill>
                  <a:srgbClr val="616163"/>
                </a:solidFill>
                <a:latin typeface="Roboto"/>
                <a:ea typeface="Roboto"/>
                <a:cs typeface="Roboto"/>
                <a:sym typeface="Roboto"/>
              </a:rPr>
              <a:t>de Diseño ayudan a hacer el código más expresivo y menos </a:t>
            </a:r>
            <a:r>
              <a:rPr lang="es-CL" sz="1200" dirty="0" smtClean="0">
                <a:solidFill>
                  <a:srgbClr val="616163"/>
                </a:solidFill>
                <a:latin typeface="Roboto"/>
                <a:ea typeface="Roboto"/>
                <a:cs typeface="Roboto"/>
                <a:sym typeface="Roboto"/>
              </a:rPr>
              <a:t>complejo.</a:t>
            </a:r>
          </a:p>
          <a:p>
            <a:pPr marL="342891" lvl="0" indent="-342891">
              <a:buClr>
                <a:srgbClr val="FF6C2B"/>
              </a:buClr>
              <a:buSzPts val="1200"/>
              <a:buFont typeface="Calibri"/>
              <a:buAutoNum type="arabicPeriod"/>
            </a:pPr>
            <a:endParaRPr lang="es-CL" sz="1200" dirty="0" smtClean="0">
              <a:solidFill>
                <a:srgbClr val="61616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42891" lvl="0" indent="-342891">
              <a:buClr>
                <a:srgbClr val="FF6C2B"/>
              </a:buClr>
              <a:buSzPts val="1200"/>
              <a:buFont typeface="Calibri"/>
              <a:buAutoNum type="arabicPeriod"/>
            </a:pPr>
            <a:r>
              <a:rPr lang="es-CL" sz="1200" dirty="0">
                <a:solidFill>
                  <a:srgbClr val="616163"/>
                </a:solidFill>
                <a:latin typeface="Roboto"/>
                <a:ea typeface="Roboto"/>
                <a:cs typeface="Roboto"/>
                <a:sym typeface="Roboto"/>
              </a:rPr>
              <a:t>Te ahorran </a:t>
            </a:r>
            <a:r>
              <a:rPr lang="es-CL" sz="1200" dirty="0" smtClean="0">
                <a:solidFill>
                  <a:srgbClr val="616163"/>
                </a:solidFill>
                <a:latin typeface="Roboto"/>
                <a:ea typeface="Roboto"/>
                <a:cs typeface="Roboto"/>
                <a:sym typeface="Roboto"/>
              </a:rPr>
              <a:t>tiempo</a:t>
            </a:r>
          </a:p>
          <a:p>
            <a:pPr marL="342891" lvl="0" indent="-342891">
              <a:buClr>
                <a:srgbClr val="FF6C2B"/>
              </a:buClr>
              <a:buSzPts val="1200"/>
              <a:buFont typeface="Calibri"/>
              <a:buAutoNum type="arabicPeriod"/>
            </a:pPr>
            <a:endParaRPr lang="es-CL" sz="1200" dirty="0" smtClean="0">
              <a:solidFill>
                <a:srgbClr val="61616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42891" lvl="0" indent="-342891">
              <a:buClr>
                <a:srgbClr val="FF6C2B"/>
              </a:buClr>
              <a:buSzPts val="1200"/>
              <a:buFont typeface="Calibri"/>
              <a:buAutoNum type="arabicPeriod"/>
            </a:pPr>
            <a:r>
              <a:rPr lang="es-CL" sz="1200" dirty="0">
                <a:solidFill>
                  <a:srgbClr val="616163"/>
                </a:solidFill>
                <a:latin typeface="Roboto"/>
                <a:ea typeface="Roboto"/>
                <a:cs typeface="Roboto"/>
                <a:sym typeface="Roboto"/>
              </a:rPr>
              <a:t>Establecen un lenguaje </a:t>
            </a:r>
            <a:r>
              <a:rPr lang="es-CL" sz="1200" dirty="0" smtClean="0">
                <a:solidFill>
                  <a:srgbClr val="616163"/>
                </a:solidFill>
                <a:latin typeface="Roboto"/>
                <a:ea typeface="Roboto"/>
                <a:cs typeface="Roboto"/>
                <a:sym typeface="Roboto"/>
              </a:rPr>
              <a:t>común</a:t>
            </a:r>
          </a:p>
          <a:p>
            <a:pPr marL="342891" lvl="0" indent="-342891">
              <a:buClr>
                <a:srgbClr val="FF6C2B"/>
              </a:buClr>
              <a:buSzPts val="1200"/>
              <a:buFont typeface="Calibri"/>
              <a:buAutoNum type="arabicPeriod"/>
            </a:pPr>
            <a:endParaRPr lang="es-CL" sz="1200" dirty="0" smtClean="0">
              <a:solidFill>
                <a:srgbClr val="61616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42891" lvl="0" indent="-342891">
              <a:buClr>
                <a:srgbClr val="FF6C2B"/>
              </a:buClr>
              <a:buSzPts val="1200"/>
              <a:buFont typeface="Calibri"/>
              <a:buAutoNum type="arabicPeriod"/>
            </a:pPr>
            <a:r>
              <a:rPr lang="es-CL" sz="1200" dirty="0" smtClean="0">
                <a:solidFill>
                  <a:srgbClr val="616163"/>
                </a:solidFill>
                <a:latin typeface="Roboto"/>
                <a:ea typeface="Roboto"/>
                <a:cs typeface="Roboto"/>
                <a:sym typeface="Roboto"/>
              </a:rPr>
              <a:t>Permiten que el código sea mas </a:t>
            </a:r>
            <a:r>
              <a:rPr lang="es-CL" sz="1200" dirty="0" err="1" smtClean="0">
                <a:solidFill>
                  <a:srgbClr val="616163"/>
                </a:solidFill>
                <a:latin typeface="Roboto"/>
                <a:ea typeface="Roboto"/>
                <a:cs typeface="Roboto"/>
                <a:sym typeface="Roboto"/>
              </a:rPr>
              <a:t>mantenible</a:t>
            </a:r>
            <a:r>
              <a:rPr lang="es-CL" sz="1200" dirty="0" smtClean="0">
                <a:solidFill>
                  <a:srgbClr val="616163"/>
                </a:solidFill>
                <a:latin typeface="Roboto"/>
                <a:ea typeface="Roboto"/>
                <a:cs typeface="Roboto"/>
                <a:sym typeface="Roboto"/>
              </a:rPr>
              <a:t> a lo largo del tiempo</a:t>
            </a:r>
          </a:p>
          <a:p>
            <a:pPr marL="342891" lvl="0" indent="-342891">
              <a:buClr>
                <a:srgbClr val="FF6C2B"/>
              </a:buClr>
              <a:buSzPts val="1200"/>
              <a:buFont typeface="Calibri"/>
              <a:buAutoNum type="arabicPeriod"/>
            </a:pPr>
            <a:endParaRPr lang="es-CL" sz="1200" dirty="0" smtClean="0">
              <a:solidFill>
                <a:srgbClr val="61616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42891" lvl="0" indent="-342891">
              <a:buClr>
                <a:srgbClr val="FF6C2B"/>
              </a:buClr>
              <a:buSzPts val="1200"/>
              <a:buFont typeface="Calibri"/>
              <a:buAutoNum type="arabicPeriod"/>
            </a:pPr>
            <a:endParaRPr lang="es-CL" sz="1200" dirty="0" smtClean="0">
              <a:solidFill>
                <a:srgbClr val="61616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0" name="Google Shape;130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32259" y="250135"/>
            <a:ext cx="1521227" cy="1521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5"/>
          <p:cNvPicPr preferRelativeResize="0"/>
          <p:nvPr/>
        </p:nvPicPr>
        <p:blipFill rotWithShape="1">
          <a:blip r:embed="rId4">
            <a:alphaModFix/>
          </a:blip>
          <a:srcRect r="36637" b="28164"/>
          <a:stretch/>
        </p:blipFill>
        <p:spPr>
          <a:xfrm>
            <a:off x="6980460" y="1931477"/>
            <a:ext cx="5211541" cy="492652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4" name="Picture 2" descr="https://miro.medium.com/max/400/1*HK5JuUGKsTZzfCDcCqSRag.jpe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8836" y="4090682"/>
            <a:ext cx="2717076" cy="2628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234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5"/>
          <p:cNvSpPr txBox="1"/>
          <p:nvPr/>
        </p:nvSpPr>
        <p:spPr>
          <a:xfrm>
            <a:off x="384561" y="244548"/>
            <a:ext cx="6438170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200" dirty="0" smtClean="0">
                <a:solidFill>
                  <a:srgbClr val="FF6C2B"/>
                </a:solidFill>
                <a:latin typeface="Roboto"/>
                <a:ea typeface="Roboto"/>
                <a:cs typeface="Roboto"/>
                <a:sym typeface="Roboto"/>
              </a:rPr>
              <a:t>Patrones de diseño</a:t>
            </a:r>
            <a:endParaRPr sz="1351" dirty="0">
              <a:solidFill>
                <a:srgbClr val="FF6C2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26" name="Google Shape;126;p5"/>
          <p:cNvCxnSpPr/>
          <p:nvPr/>
        </p:nvCxnSpPr>
        <p:spPr>
          <a:xfrm>
            <a:off x="429553" y="543451"/>
            <a:ext cx="586448" cy="0"/>
          </a:xfrm>
          <a:prstGeom prst="straightConnector1">
            <a:avLst/>
          </a:prstGeom>
          <a:noFill/>
          <a:ln w="57150" cap="flat" cmpd="sng">
            <a:solidFill>
              <a:srgbClr val="FF6C2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27" name="Google Shape;127;p5"/>
          <p:cNvSpPr txBox="1"/>
          <p:nvPr/>
        </p:nvSpPr>
        <p:spPr>
          <a:xfrm>
            <a:off x="437965" y="640870"/>
            <a:ext cx="7249767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4000" b="1" dirty="0" smtClean="0">
                <a:solidFill>
                  <a:srgbClr val="FF6C2B"/>
                </a:solidFill>
                <a:latin typeface="Roboto"/>
                <a:ea typeface="Roboto"/>
                <a:cs typeface="Roboto"/>
                <a:sym typeface="Roboto"/>
              </a:rPr>
              <a:t>¿Clasificación GOF?</a:t>
            </a:r>
            <a:endParaRPr sz="1351" dirty="0">
              <a:solidFill>
                <a:srgbClr val="FF6C2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0" name="Google Shape;130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32259" y="250135"/>
            <a:ext cx="1521227" cy="1521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5"/>
          <p:cNvPicPr preferRelativeResize="0"/>
          <p:nvPr/>
        </p:nvPicPr>
        <p:blipFill rotWithShape="1">
          <a:blip r:embed="rId4">
            <a:alphaModFix/>
          </a:blip>
          <a:srcRect r="36637" b="28164"/>
          <a:stretch/>
        </p:blipFill>
        <p:spPr>
          <a:xfrm>
            <a:off x="6980460" y="1973041"/>
            <a:ext cx="5211541" cy="492652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AutoShape 8" descr="Patrones GoF - TIC-tek"/>
          <p:cNvSpPr>
            <a:spLocks noChangeAspect="1" noChangeArrowheads="1"/>
          </p:cNvSpPr>
          <p:nvPr/>
        </p:nvSpPr>
        <p:spPr bwMode="auto">
          <a:xfrm>
            <a:off x="437965" y="3128604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L"/>
          </a:p>
        </p:txBody>
      </p:sp>
      <p:pic>
        <p:nvPicPr>
          <p:cNvPr id="1036" name="Picture 12" descr="https://static.packt-cdn.com/products/9781782173656/graphics/image_01_006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722" y="1618962"/>
            <a:ext cx="6594010" cy="3992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7054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5"/>
          <p:cNvSpPr txBox="1"/>
          <p:nvPr/>
        </p:nvSpPr>
        <p:spPr>
          <a:xfrm>
            <a:off x="384561" y="244548"/>
            <a:ext cx="6438170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200" dirty="0" smtClean="0">
                <a:solidFill>
                  <a:srgbClr val="FF6C2B"/>
                </a:solidFill>
                <a:latin typeface="Roboto"/>
                <a:ea typeface="Roboto"/>
                <a:cs typeface="Roboto"/>
                <a:sym typeface="Roboto"/>
              </a:rPr>
              <a:t>Distintos Patrones</a:t>
            </a:r>
            <a:endParaRPr sz="1351" dirty="0">
              <a:solidFill>
                <a:srgbClr val="FF6C2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26" name="Google Shape;126;p5"/>
          <p:cNvCxnSpPr/>
          <p:nvPr/>
        </p:nvCxnSpPr>
        <p:spPr>
          <a:xfrm>
            <a:off x="429553" y="543451"/>
            <a:ext cx="586448" cy="0"/>
          </a:xfrm>
          <a:prstGeom prst="straightConnector1">
            <a:avLst/>
          </a:prstGeom>
          <a:noFill/>
          <a:ln w="57150" cap="flat" cmpd="sng">
            <a:solidFill>
              <a:srgbClr val="FF6C2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27" name="Google Shape;127;p5"/>
          <p:cNvSpPr txBox="1"/>
          <p:nvPr/>
        </p:nvSpPr>
        <p:spPr>
          <a:xfrm>
            <a:off x="437965" y="640870"/>
            <a:ext cx="7249767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4000" b="1" dirty="0" smtClean="0">
                <a:solidFill>
                  <a:srgbClr val="FF6C2B"/>
                </a:solidFill>
                <a:latin typeface="Roboto"/>
                <a:ea typeface="Roboto"/>
                <a:cs typeface="Roboto"/>
                <a:sym typeface="Roboto"/>
              </a:rPr>
              <a:t>Distintos Patrones</a:t>
            </a:r>
            <a:endParaRPr sz="1351" dirty="0">
              <a:solidFill>
                <a:srgbClr val="FF6C2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8" name="Google Shape;128;p5"/>
          <p:cNvSpPr txBox="1"/>
          <p:nvPr/>
        </p:nvSpPr>
        <p:spPr>
          <a:xfrm>
            <a:off x="437965" y="1508831"/>
            <a:ext cx="6889956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800" dirty="0" smtClean="0">
                <a:solidFill>
                  <a:srgbClr val="616163"/>
                </a:solidFill>
                <a:latin typeface="Roboto"/>
                <a:ea typeface="Roboto"/>
                <a:cs typeface="Roboto"/>
                <a:sym typeface="Roboto"/>
              </a:rPr>
              <a:t>Creacionales:</a:t>
            </a:r>
            <a:endParaRPr sz="18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9" name="Google Shape;129;p5"/>
          <p:cNvSpPr txBox="1"/>
          <p:nvPr/>
        </p:nvSpPr>
        <p:spPr>
          <a:xfrm>
            <a:off x="437965" y="2207450"/>
            <a:ext cx="5540000" cy="10156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342891" lvl="0" indent="-342891">
              <a:buClr>
                <a:srgbClr val="FF6C2B"/>
              </a:buClr>
              <a:buSzPts val="1200"/>
              <a:buFont typeface="Calibri"/>
              <a:buAutoNum type="arabicPeriod"/>
            </a:pPr>
            <a:r>
              <a:rPr lang="es-CL" sz="1200" b="1" dirty="0" smtClean="0">
                <a:solidFill>
                  <a:srgbClr val="616163"/>
                </a:solidFill>
                <a:latin typeface="Roboto"/>
                <a:ea typeface="Roboto"/>
                <a:cs typeface="Roboto"/>
                <a:sym typeface="Roboto"/>
              </a:rPr>
              <a:t>FACTORY</a:t>
            </a:r>
          </a:p>
          <a:p>
            <a:pPr marL="342891" lvl="0" indent="-342891">
              <a:buClr>
                <a:srgbClr val="FF6C2B"/>
              </a:buClr>
              <a:buSzPts val="1200"/>
              <a:buFont typeface="Calibri"/>
              <a:buAutoNum type="arabicPeriod"/>
            </a:pPr>
            <a:endParaRPr sz="1200" dirty="0" smtClean="0">
              <a:solidFill>
                <a:srgbClr val="61616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42891" lvl="0" indent="-342891">
              <a:buClr>
                <a:srgbClr val="FF6C2B"/>
              </a:buClr>
              <a:buSzPts val="1200"/>
              <a:buFont typeface="Calibri"/>
              <a:buAutoNum type="arabicPeriod"/>
            </a:pPr>
            <a:r>
              <a:rPr lang="es-CL" sz="1200" b="1" dirty="0" smtClean="0">
                <a:solidFill>
                  <a:srgbClr val="616163"/>
                </a:solidFill>
                <a:latin typeface="Roboto"/>
                <a:ea typeface="Roboto"/>
                <a:cs typeface="Roboto"/>
                <a:sym typeface="Roboto"/>
              </a:rPr>
              <a:t>ABSTRACT FACTORY</a:t>
            </a:r>
            <a:endParaRPr lang="es-CL" sz="1200" dirty="0" smtClean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42891" lvl="0" indent="-342891">
              <a:buClr>
                <a:srgbClr val="FF6C2B"/>
              </a:buClr>
              <a:buSzPts val="1200"/>
              <a:buFont typeface="Calibri"/>
              <a:buAutoNum type="arabicPeriod"/>
            </a:pPr>
            <a:endParaRPr sz="1200" dirty="0" smtClean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342891" lvl="0" indent="-342891">
              <a:buClr>
                <a:srgbClr val="FF6C2B"/>
              </a:buClr>
              <a:buSzPts val="1200"/>
              <a:buFont typeface="Calibri"/>
              <a:buAutoNum type="arabicPeriod"/>
            </a:pPr>
            <a:r>
              <a:rPr lang="es-CL" sz="1200" b="1" dirty="0" smtClean="0">
                <a:solidFill>
                  <a:srgbClr val="616163"/>
                </a:solidFill>
                <a:latin typeface="Roboto"/>
                <a:ea typeface="Roboto"/>
                <a:cs typeface="Roboto"/>
                <a:sym typeface="Roboto"/>
              </a:rPr>
              <a:t>SINGLETON</a:t>
            </a:r>
            <a:endParaRPr sz="1200"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0" name="Google Shape;130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32259" y="250135"/>
            <a:ext cx="1521227" cy="1521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5"/>
          <p:cNvPicPr preferRelativeResize="0"/>
          <p:nvPr/>
        </p:nvPicPr>
        <p:blipFill rotWithShape="1">
          <a:blip r:embed="rId4">
            <a:alphaModFix/>
          </a:blip>
          <a:srcRect r="36637" b="28164"/>
          <a:stretch/>
        </p:blipFill>
        <p:spPr>
          <a:xfrm>
            <a:off x="6980460" y="1931477"/>
            <a:ext cx="5211541" cy="4926523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8" name="Picture 2" descr="El CAOS: principal símbolo de la creación - Contacto Halcón - Medium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2375" y="3552400"/>
            <a:ext cx="5095298" cy="2868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2472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12"/>
          <p:cNvSpPr txBox="1"/>
          <p:nvPr/>
        </p:nvSpPr>
        <p:spPr>
          <a:xfrm>
            <a:off x="338515" y="244548"/>
            <a:ext cx="6502552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200" dirty="0" smtClean="0">
                <a:solidFill>
                  <a:srgbClr val="FF6C2B"/>
                </a:solidFill>
                <a:latin typeface="Roboto"/>
                <a:ea typeface="Roboto"/>
                <a:cs typeface="Roboto"/>
                <a:sym typeface="Roboto"/>
              </a:rPr>
              <a:t>Distintos Patrones</a:t>
            </a:r>
            <a:endParaRPr sz="1351" dirty="0">
              <a:solidFill>
                <a:srgbClr val="FF6C2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67" name="Google Shape;267;p12"/>
          <p:cNvCxnSpPr/>
          <p:nvPr/>
        </p:nvCxnSpPr>
        <p:spPr>
          <a:xfrm>
            <a:off x="429553" y="543451"/>
            <a:ext cx="586448" cy="0"/>
          </a:xfrm>
          <a:prstGeom prst="straightConnector1">
            <a:avLst/>
          </a:prstGeom>
          <a:noFill/>
          <a:ln w="57150" cap="flat" cmpd="sng">
            <a:solidFill>
              <a:srgbClr val="FF6C2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68" name="Google Shape;268;p12"/>
          <p:cNvSpPr txBox="1"/>
          <p:nvPr/>
        </p:nvSpPr>
        <p:spPr>
          <a:xfrm>
            <a:off x="437967" y="993497"/>
            <a:ext cx="7249767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4000" b="1" dirty="0" smtClean="0">
                <a:solidFill>
                  <a:srgbClr val="FF6C2B"/>
                </a:solidFill>
                <a:latin typeface="Roboto"/>
                <a:ea typeface="Roboto"/>
                <a:cs typeface="Roboto"/>
                <a:sym typeface="Roboto"/>
              </a:rPr>
              <a:t>Factory</a:t>
            </a:r>
            <a:endParaRPr sz="1351" dirty="0">
              <a:solidFill>
                <a:srgbClr val="FF6C2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69" name="Google Shape;269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32259" y="250135"/>
            <a:ext cx="1521227" cy="1521227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129;p5"/>
          <p:cNvSpPr txBox="1"/>
          <p:nvPr/>
        </p:nvSpPr>
        <p:spPr>
          <a:xfrm>
            <a:off x="437966" y="1969434"/>
            <a:ext cx="10036069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buClr>
                <a:srgbClr val="FF6C2B"/>
              </a:buClr>
              <a:buSzPts val="1200"/>
            </a:pPr>
            <a:r>
              <a:rPr lang="es-CL" sz="1200">
                <a:solidFill>
                  <a:srgbClr val="616163"/>
                </a:solidFill>
                <a:latin typeface="Roboto"/>
                <a:ea typeface="Roboto"/>
                <a:cs typeface="Roboto"/>
                <a:sym typeface="Roboto"/>
              </a:rPr>
              <a:t>En el patrón Factory, creamos objetos sin exponer la lógica de creación al cliente y hacemos referencia al objeto recién creado utilizando una interfaz común.</a:t>
            </a:r>
            <a:endParaRPr lang="es-CL" sz="1200" dirty="0" smtClean="0">
              <a:solidFill>
                <a:srgbClr val="61616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9267" y="2431058"/>
            <a:ext cx="5943600" cy="3248025"/>
          </a:xfrm>
          <a:prstGeom prst="rect">
            <a:avLst/>
          </a:prstGeom>
        </p:spPr>
      </p:pic>
      <p:sp>
        <p:nvSpPr>
          <p:cNvPr id="3" name="AutoShape 2" descr="ᐈ Fábrica vector de stock, dibujos fabricas | descargar en ..."/>
          <p:cNvSpPr>
            <a:spLocks noChangeAspect="1" noChangeArrowheads="1"/>
          </p:cNvSpPr>
          <p:nvPr/>
        </p:nvSpPr>
        <p:spPr bwMode="auto">
          <a:xfrm>
            <a:off x="155575" y="26013"/>
            <a:ext cx="134325" cy="134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L"/>
          </a:p>
        </p:txBody>
      </p:sp>
      <p:pic>
        <p:nvPicPr>
          <p:cNvPr id="6148" name="Picture 4" descr="Fábrica isométrica Vector — Vector de stock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4511616"/>
            <a:ext cx="3124780" cy="2107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42381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12"/>
          <p:cNvSpPr txBox="1"/>
          <p:nvPr/>
        </p:nvSpPr>
        <p:spPr>
          <a:xfrm>
            <a:off x="338515" y="244548"/>
            <a:ext cx="6502552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200" dirty="0" smtClean="0">
                <a:solidFill>
                  <a:srgbClr val="FF6C2B"/>
                </a:solidFill>
                <a:latin typeface="Roboto"/>
                <a:ea typeface="Roboto"/>
                <a:cs typeface="Roboto"/>
                <a:sym typeface="Roboto"/>
              </a:rPr>
              <a:t>Distintos Patrones</a:t>
            </a:r>
            <a:endParaRPr sz="1351" dirty="0">
              <a:solidFill>
                <a:srgbClr val="FF6C2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67" name="Google Shape;267;p12"/>
          <p:cNvCxnSpPr/>
          <p:nvPr/>
        </p:nvCxnSpPr>
        <p:spPr>
          <a:xfrm>
            <a:off x="429553" y="543451"/>
            <a:ext cx="586448" cy="0"/>
          </a:xfrm>
          <a:prstGeom prst="straightConnector1">
            <a:avLst/>
          </a:prstGeom>
          <a:noFill/>
          <a:ln w="57150" cap="flat" cmpd="sng">
            <a:solidFill>
              <a:srgbClr val="FF6C2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68" name="Google Shape;268;p12"/>
          <p:cNvSpPr txBox="1"/>
          <p:nvPr/>
        </p:nvSpPr>
        <p:spPr>
          <a:xfrm>
            <a:off x="437967" y="993497"/>
            <a:ext cx="7249767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4000" b="1" dirty="0" smtClean="0">
                <a:solidFill>
                  <a:srgbClr val="FF6C2B"/>
                </a:solidFill>
                <a:latin typeface="Roboto"/>
                <a:ea typeface="Roboto"/>
                <a:cs typeface="Roboto"/>
                <a:sym typeface="Roboto"/>
              </a:rPr>
              <a:t>Factory</a:t>
            </a:r>
            <a:endParaRPr sz="1351" dirty="0">
              <a:solidFill>
                <a:srgbClr val="FF6C2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69" name="Google Shape;269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32259" y="250135"/>
            <a:ext cx="1521227" cy="1521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5124" name="Picture 4" descr="Five tips for a successful Proof of Concept - Bizztracke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6232" y="1973076"/>
            <a:ext cx="7437388" cy="3305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4828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12"/>
          <p:cNvSpPr txBox="1"/>
          <p:nvPr/>
        </p:nvSpPr>
        <p:spPr>
          <a:xfrm>
            <a:off x="338515" y="244548"/>
            <a:ext cx="6502552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1200" dirty="0" smtClean="0">
                <a:solidFill>
                  <a:srgbClr val="FF6C2B"/>
                </a:solidFill>
                <a:latin typeface="Roboto"/>
                <a:ea typeface="Roboto"/>
                <a:cs typeface="Roboto"/>
                <a:sym typeface="Roboto"/>
              </a:rPr>
              <a:t>Distintos Patrones</a:t>
            </a:r>
            <a:endParaRPr sz="1351" dirty="0">
              <a:solidFill>
                <a:srgbClr val="FF6C2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67" name="Google Shape;267;p12"/>
          <p:cNvCxnSpPr/>
          <p:nvPr/>
        </p:nvCxnSpPr>
        <p:spPr>
          <a:xfrm>
            <a:off x="429553" y="543451"/>
            <a:ext cx="586448" cy="0"/>
          </a:xfrm>
          <a:prstGeom prst="straightConnector1">
            <a:avLst/>
          </a:prstGeom>
          <a:noFill/>
          <a:ln w="57150" cap="flat" cmpd="sng">
            <a:solidFill>
              <a:srgbClr val="FF6C2B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68" name="Google Shape;268;p12"/>
          <p:cNvSpPr txBox="1"/>
          <p:nvPr/>
        </p:nvSpPr>
        <p:spPr>
          <a:xfrm>
            <a:off x="437967" y="993497"/>
            <a:ext cx="7249767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CL" sz="4000" b="1" dirty="0" err="1" smtClean="0">
                <a:solidFill>
                  <a:srgbClr val="FF6C2B"/>
                </a:solidFill>
                <a:latin typeface="Roboto"/>
                <a:ea typeface="Roboto"/>
                <a:cs typeface="Roboto"/>
                <a:sym typeface="Roboto"/>
              </a:rPr>
              <a:t>Abstract</a:t>
            </a:r>
            <a:r>
              <a:rPr lang="es-CL" sz="4000" b="1" dirty="0" smtClean="0">
                <a:solidFill>
                  <a:srgbClr val="FF6C2B"/>
                </a:solidFill>
                <a:latin typeface="Roboto"/>
                <a:ea typeface="Roboto"/>
                <a:cs typeface="Roboto"/>
                <a:sym typeface="Roboto"/>
              </a:rPr>
              <a:t> Factory</a:t>
            </a:r>
            <a:endParaRPr sz="1351" dirty="0">
              <a:solidFill>
                <a:srgbClr val="FF6C2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69" name="Google Shape;269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32259" y="250135"/>
            <a:ext cx="1521227" cy="1521227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129;p5"/>
          <p:cNvSpPr txBox="1"/>
          <p:nvPr/>
        </p:nvSpPr>
        <p:spPr>
          <a:xfrm>
            <a:off x="437967" y="1801159"/>
            <a:ext cx="10036069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buClr>
                <a:srgbClr val="FF6C2B"/>
              </a:buClr>
              <a:buSzPts val="1200"/>
            </a:pPr>
            <a:r>
              <a:rPr lang="es-CL" sz="1200" dirty="0">
                <a:solidFill>
                  <a:srgbClr val="616163"/>
                </a:solidFill>
                <a:latin typeface="Roboto"/>
                <a:ea typeface="Roboto"/>
                <a:cs typeface="Roboto"/>
                <a:sym typeface="Roboto"/>
              </a:rPr>
              <a:t>En el patrón </a:t>
            </a:r>
            <a:r>
              <a:rPr lang="es-CL" sz="1200" dirty="0" err="1">
                <a:solidFill>
                  <a:srgbClr val="616163"/>
                </a:solidFill>
                <a:latin typeface="Roboto"/>
                <a:ea typeface="Roboto"/>
                <a:cs typeface="Roboto"/>
                <a:sym typeface="Roboto"/>
              </a:rPr>
              <a:t>Abstract</a:t>
            </a:r>
            <a:r>
              <a:rPr lang="es-CL" sz="1200" dirty="0">
                <a:solidFill>
                  <a:srgbClr val="616163"/>
                </a:solidFill>
                <a:latin typeface="Roboto"/>
                <a:ea typeface="Roboto"/>
                <a:cs typeface="Roboto"/>
                <a:sym typeface="Roboto"/>
              </a:rPr>
              <a:t> Factory, una interfaz es responsable de crear una fábrica de objetos relacionados sin especificar explícitamente sus clases. Cada fábrica generada puede dar los objetos según el patrón de Fábrica.</a:t>
            </a:r>
            <a:endParaRPr lang="es-CL" sz="1200" dirty="0" smtClean="0">
              <a:solidFill>
                <a:srgbClr val="61616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" name="AutoShape 2" descr="ᐈ Fábrica vector de stock, dibujos fabricas | descargar en ..."/>
          <p:cNvSpPr>
            <a:spLocks noChangeAspect="1" noChangeArrowheads="1"/>
          </p:cNvSpPr>
          <p:nvPr/>
        </p:nvSpPr>
        <p:spPr bwMode="auto">
          <a:xfrm>
            <a:off x="155575" y="26013"/>
            <a:ext cx="134325" cy="134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L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5459" y="2431058"/>
            <a:ext cx="5829300" cy="4257675"/>
          </a:xfrm>
          <a:prstGeom prst="rect">
            <a:avLst/>
          </a:prstGeom>
        </p:spPr>
      </p:pic>
      <p:pic>
        <p:nvPicPr>
          <p:cNvPr id="8194" name="Picture 2" descr="Iconos Del Vector De La Fábrica En Estilo De La Historieta ...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8521" y="5218981"/>
            <a:ext cx="1479261" cy="1274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Fábrica isométrica Vector — Vector de stock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561" y="2362599"/>
            <a:ext cx="2205039" cy="1487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lecha abajo 4"/>
          <p:cNvSpPr/>
          <p:nvPr/>
        </p:nvSpPr>
        <p:spPr>
          <a:xfrm>
            <a:off x="1543698" y="4158113"/>
            <a:ext cx="498764" cy="80356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792819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222</TotalTime>
  <Words>526</Words>
  <Application>Microsoft Office PowerPoint</Application>
  <PresentationFormat>Panorámica</PresentationFormat>
  <Paragraphs>97</Paragraphs>
  <Slides>23</Slides>
  <Notes>23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23</vt:i4>
      </vt:variant>
    </vt:vector>
  </HeadingPairs>
  <TitlesOfParts>
    <vt:vector size="27" baseType="lpstr">
      <vt:lpstr>Arial</vt:lpstr>
      <vt:lpstr>Roboto</vt:lpstr>
      <vt:lpstr>Calibri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NB-RPARRA</dc:creator>
  <cp:lastModifiedBy>luis.guerra@zentagroup.com</cp:lastModifiedBy>
  <cp:revision>19</cp:revision>
  <dcterms:created xsi:type="dcterms:W3CDTF">2019-12-09T12:45:15Z</dcterms:created>
  <dcterms:modified xsi:type="dcterms:W3CDTF">2020-04-21T16:38:59Z</dcterms:modified>
</cp:coreProperties>
</file>